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97"/>
  </p:notesMasterIdLst>
  <p:sldIdLst>
    <p:sldId id="256" r:id="rId2"/>
    <p:sldId id="362" r:id="rId3"/>
    <p:sldId id="381" r:id="rId4"/>
    <p:sldId id="407" r:id="rId5"/>
    <p:sldId id="402" r:id="rId6"/>
    <p:sldId id="406" r:id="rId7"/>
    <p:sldId id="403" r:id="rId8"/>
    <p:sldId id="404" r:id="rId9"/>
    <p:sldId id="405" r:id="rId10"/>
    <p:sldId id="382" r:id="rId11"/>
    <p:sldId id="384" r:id="rId12"/>
    <p:sldId id="386" r:id="rId13"/>
    <p:sldId id="387" r:id="rId14"/>
    <p:sldId id="389" r:id="rId15"/>
    <p:sldId id="390" r:id="rId16"/>
    <p:sldId id="383" r:id="rId17"/>
    <p:sldId id="373" r:id="rId18"/>
    <p:sldId id="388" r:id="rId19"/>
    <p:sldId id="376" r:id="rId20"/>
    <p:sldId id="377" r:id="rId21"/>
    <p:sldId id="378" r:id="rId22"/>
    <p:sldId id="385" r:id="rId23"/>
    <p:sldId id="363" r:id="rId24"/>
    <p:sldId id="368" r:id="rId25"/>
    <p:sldId id="391" r:id="rId26"/>
    <p:sldId id="392" r:id="rId27"/>
    <p:sldId id="393" r:id="rId28"/>
    <p:sldId id="394" r:id="rId29"/>
    <p:sldId id="395" r:id="rId30"/>
    <p:sldId id="396" r:id="rId31"/>
    <p:sldId id="397" r:id="rId32"/>
    <p:sldId id="369" r:id="rId33"/>
    <p:sldId id="375" r:id="rId34"/>
    <p:sldId id="350" r:id="rId35"/>
    <p:sldId id="367" r:id="rId36"/>
    <p:sldId id="370" r:id="rId37"/>
    <p:sldId id="371" r:id="rId38"/>
    <p:sldId id="372" r:id="rId39"/>
    <p:sldId id="333" r:id="rId40"/>
    <p:sldId id="380" r:id="rId41"/>
    <p:sldId id="379" r:id="rId42"/>
    <p:sldId id="374" r:id="rId43"/>
    <p:sldId id="336" r:id="rId44"/>
    <p:sldId id="335" r:id="rId45"/>
    <p:sldId id="337" r:id="rId46"/>
    <p:sldId id="347" r:id="rId47"/>
    <p:sldId id="348" r:id="rId48"/>
    <p:sldId id="349" r:id="rId49"/>
    <p:sldId id="338" r:id="rId50"/>
    <p:sldId id="398" r:id="rId51"/>
    <p:sldId id="339" r:id="rId52"/>
    <p:sldId id="341" r:id="rId53"/>
    <p:sldId id="342" r:id="rId54"/>
    <p:sldId id="343" r:id="rId55"/>
    <p:sldId id="344" r:id="rId56"/>
    <p:sldId id="359" r:id="rId57"/>
    <p:sldId id="352" r:id="rId58"/>
    <p:sldId id="315" r:id="rId59"/>
    <p:sldId id="330" r:id="rId60"/>
    <p:sldId id="399" r:id="rId61"/>
    <p:sldId id="400" r:id="rId62"/>
    <p:sldId id="401" r:id="rId63"/>
    <p:sldId id="320" r:id="rId64"/>
    <p:sldId id="319" r:id="rId65"/>
    <p:sldId id="353" r:id="rId66"/>
    <p:sldId id="323" r:id="rId67"/>
    <p:sldId id="321" r:id="rId68"/>
    <p:sldId id="285" r:id="rId69"/>
    <p:sldId id="299" r:id="rId70"/>
    <p:sldId id="303" r:id="rId71"/>
    <p:sldId id="304" r:id="rId72"/>
    <p:sldId id="305" r:id="rId73"/>
    <p:sldId id="306" r:id="rId74"/>
    <p:sldId id="307" r:id="rId75"/>
    <p:sldId id="311" r:id="rId76"/>
    <p:sldId id="312" r:id="rId77"/>
    <p:sldId id="272" r:id="rId78"/>
    <p:sldId id="290" r:id="rId79"/>
    <p:sldId id="280" r:id="rId80"/>
    <p:sldId id="279" r:id="rId81"/>
    <p:sldId id="278" r:id="rId82"/>
    <p:sldId id="277" r:id="rId83"/>
    <p:sldId id="276" r:id="rId84"/>
    <p:sldId id="275" r:id="rId85"/>
    <p:sldId id="259" r:id="rId86"/>
    <p:sldId id="263" r:id="rId87"/>
    <p:sldId id="262" r:id="rId88"/>
    <p:sldId id="271" r:id="rId89"/>
    <p:sldId id="261" r:id="rId90"/>
    <p:sldId id="264" r:id="rId91"/>
    <p:sldId id="265" r:id="rId92"/>
    <p:sldId id="266" r:id="rId93"/>
    <p:sldId id="355" r:id="rId94"/>
    <p:sldId id="356" r:id="rId95"/>
    <p:sldId id="358"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41E63B-9D1B-6A4F-AB97-C8D773062381}">
          <p14:sldIdLst>
            <p14:sldId id="256"/>
            <p14:sldId id="362"/>
            <p14:sldId id="381"/>
            <p14:sldId id="407"/>
            <p14:sldId id="402"/>
            <p14:sldId id="406"/>
            <p14:sldId id="403"/>
            <p14:sldId id="404"/>
            <p14:sldId id="405"/>
            <p14:sldId id="382"/>
            <p14:sldId id="384"/>
            <p14:sldId id="386"/>
            <p14:sldId id="387"/>
            <p14:sldId id="389"/>
            <p14:sldId id="390"/>
            <p14:sldId id="383"/>
            <p14:sldId id="373"/>
            <p14:sldId id="388"/>
            <p14:sldId id="376"/>
            <p14:sldId id="377"/>
            <p14:sldId id="378"/>
            <p14:sldId id="385"/>
            <p14:sldId id="363"/>
            <p14:sldId id="368"/>
            <p14:sldId id="391"/>
            <p14:sldId id="392"/>
            <p14:sldId id="393"/>
            <p14:sldId id="394"/>
            <p14:sldId id="395"/>
            <p14:sldId id="396"/>
            <p14:sldId id="397"/>
            <p14:sldId id="369"/>
            <p14:sldId id="375"/>
            <p14:sldId id="350"/>
            <p14:sldId id="367"/>
            <p14:sldId id="370"/>
            <p14:sldId id="371"/>
            <p14:sldId id="372"/>
            <p14:sldId id="333"/>
            <p14:sldId id="380"/>
            <p14:sldId id="379"/>
            <p14:sldId id="374"/>
            <p14:sldId id="336"/>
            <p14:sldId id="335"/>
            <p14:sldId id="337"/>
            <p14:sldId id="347"/>
            <p14:sldId id="348"/>
            <p14:sldId id="349"/>
            <p14:sldId id="338"/>
            <p14:sldId id="398"/>
            <p14:sldId id="339"/>
            <p14:sldId id="341"/>
            <p14:sldId id="342"/>
            <p14:sldId id="343"/>
            <p14:sldId id="344"/>
            <p14:sldId id="359"/>
            <p14:sldId id="352"/>
            <p14:sldId id="315"/>
            <p14:sldId id="330"/>
            <p14:sldId id="399"/>
            <p14:sldId id="400"/>
            <p14:sldId id="401"/>
            <p14:sldId id="320"/>
            <p14:sldId id="319"/>
            <p14:sldId id="353"/>
            <p14:sldId id="323"/>
            <p14:sldId id="321"/>
            <p14:sldId id="285"/>
          </p14:sldIdLst>
        </p14:section>
        <p14:section name="EXTRA MATERIALS FOR YOU - Thanks" id="{8C282C87-2ACC-AD4C-80D5-410926C4198E}">
          <p14:sldIdLst>
            <p14:sldId id="299"/>
            <p14:sldId id="303"/>
            <p14:sldId id="304"/>
            <p14:sldId id="305"/>
            <p14:sldId id="306"/>
            <p14:sldId id="307"/>
            <p14:sldId id="311"/>
            <p14:sldId id="312"/>
            <p14:sldId id="272"/>
            <p14:sldId id="290"/>
            <p14:sldId id="280"/>
            <p14:sldId id="279"/>
            <p14:sldId id="278"/>
            <p14:sldId id="277"/>
            <p14:sldId id="276"/>
            <p14:sldId id="275"/>
            <p14:sldId id="259"/>
            <p14:sldId id="263"/>
            <p14:sldId id="262"/>
            <p14:sldId id="271"/>
            <p14:sldId id="261"/>
            <p14:sldId id="264"/>
            <p14:sldId id="265"/>
            <p14:sldId id="266"/>
            <p14:sldId id="355"/>
            <p14:sldId id="356"/>
            <p14:sldId id="3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30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boje:Dropbox:Boje%20GLOBALIZATION%20STORYTELLING%20BOOK:ib-data-wealth-having-all-wanting-more-190115-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200" b="1" i="0" u="none" strike="noStrike" baseline="0" dirty="0">
                <a:latin typeface="Arial" pitchFamily="34" charset="0"/>
                <a:cs typeface="Arial" pitchFamily="34" charset="0"/>
              </a:rPr>
              <a:t>Share of global wealth of the top 1% and bottom 99% respectively; dashed line projects the 2010–2014 </a:t>
            </a:r>
            <a:r>
              <a:rPr lang="en-GB" sz="1200" b="1" i="0" u="none" strike="noStrike" baseline="0" dirty="0" smtClean="0">
                <a:latin typeface="Arial" pitchFamily="34" charset="0"/>
                <a:cs typeface="Arial" pitchFamily="34" charset="0"/>
              </a:rPr>
              <a:t>trend </a:t>
            </a:r>
            <a:r>
              <a:rPr lang="en-GB" sz="1800" b="1" i="0" u="none" strike="noStrike" baseline="0" dirty="0" smtClean="0">
                <a:effectLst/>
              </a:rPr>
              <a:t>Author: Deborah </a:t>
            </a:r>
            <a:r>
              <a:rPr lang="en-GB" sz="1800" b="1" i="0" u="none" strike="noStrike" baseline="0" dirty="0" err="1" smtClean="0">
                <a:effectLst/>
              </a:rPr>
              <a:t>Hardoon</a:t>
            </a:r>
            <a:r>
              <a:rPr lang="en-GB" sz="1800" b="1" i="0" u="none" strike="noStrike" baseline="0" dirty="0" smtClean="0">
                <a:effectLst/>
              </a:rPr>
              <a:t>, Senior Researcher, Oxfam</a:t>
            </a:r>
            <a:r>
              <a:rPr lang="en-GB" sz="1800" b="1" i="0" u="none" strike="noStrike" baseline="0" dirty="0" smtClean="0"/>
              <a:t> </a:t>
            </a:r>
            <a:endParaRPr lang="en-US" sz="1200" dirty="0">
              <a:latin typeface="Arial" pitchFamily="34" charset="0"/>
              <a:cs typeface="Arial" pitchFamily="34" charset="0"/>
            </a:endParaRPr>
          </a:p>
        </c:rich>
      </c:tx>
      <c:overlay val="0"/>
    </c:title>
    <c:autoTitleDeleted val="0"/>
    <c:plotArea>
      <c:layout/>
      <c:lineChart>
        <c:grouping val="standard"/>
        <c:varyColors val="0"/>
        <c:ser>
          <c:idx val="1"/>
          <c:order val="0"/>
          <c:tx>
            <c:strRef>
              <c:f>'Figure 1_2'!$B$26</c:f>
              <c:strCache>
                <c:ptCount val="1"/>
                <c:pt idx="0">
                  <c:v>Top 1%</c:v>
                </c:pt>
              </c:strCache>
            </c:strRef>
          </c:tx>
          <c:spPr>
            <a:ln>
              <a:solidFill>
                <a:srgbClr val="630235"/>
              </a:solidFill>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1_2'!$B$37:$B$47</c:f>
              <c:numCache>
                <c:formatCode>General</c:formatCode>
                <c:ptCount val="11"/>
                <c:pt idx="0">
                  <c:v>44.4</c:v>
                </c:pt>
                <c:pt idx="1">
                  <c:v>45.0</c:v>
                </c:pt>
                <c:pt idx="2">
                  <c:v>46.0</c:v>
                </c:pt>
                <c:pt idx="3">
                  <c:v>47.7</c:v>
                </c:pt>
                <c:pt idx="4">
                  <c:v>48.1</c:v>
                </c:pt>
                <c:pt idx="5">
                  <c:v>49.27</c:v>
                </c:pt>
                <c:pt idx="6">
                  <c:v>50.28</c:v>
                </c:pt>
                <c:pt idx="7">
                  <c:v>51.29</c:v>
                </c:pt>
                <c:pt idx="8">
                  <c:v>52.3</c:v>
                </c:pt>
                <c:pt idx="9">
                  <c:v>53.31</c:v>
                </c:pt>
                <c:pt idx="10">
                  <c:v>54.32</c:v>
                </c:pt>
              </c:numCache>
            </c:numRef>
          </c:val>
          <c:smooth val="0"/>
        </c:ser>
        <c:ser>
          <c:idx val="2"/>
          <c:order val="1"/>
          <c:tx>
            <c:strRef>
              <c:f>'Figure 1_2'!$C$26</c:f>
              <c:strCache>
                <c:ptCount val="1"/>
                <c:pt idx="0">
                  <c:v>Bottom 99%</c:v>
                </c:pt>
              </c:strCache>
            </c:strRef>
          </c:tx>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1_2'!$C$37:$C$47</c:f>
              <c:numCache>
                <c:formatCode>General</c:formatCode>
                <c:ptCount val="11"/>
                <c:pt idx="0">
                  <c:v>55.6</c:v>
                </c:pt>
                <c:pt idx="1">
                  <c:v>55.0</c:v>
                </c:pt>
                <c:pt idx="2">
                  <c:v>54.0</c:v>
                </c:pt>
                <c:pt idx="3">
                  <c:v>52.3</c:v>
                </c:pt>
                <c:pt idx="4">
                  <c:v>51.9</c:v>
                </c:pt>
                <c:pt idx="5">
                  <c:v>50.73</c:v>
                </c:pt>
                <c:pt idx="6">
                  <c:v>49.72</c:v>
                </c:pt>
                <c:pt idx="7">
                  <c:v>48.71</c:v>
                </c:pt>
                <c:pt idx="8">
                  <c:v>47.7</c:v>
                </c:pt>
                <c:pt idx="9">
                  <c:v>46.69</c:v>
                </c:pt>
                <c:pt idx="10">
                  <c:v>45.68</c:v>
                </c:pt>
              </c:numCache>
            </c:numRef>
          </c:val>
          <c:smooth val="0"/>
        </c:ser>
        <c:ser>
          <c:idx val="3"/>
          <c:order val="2"/>
          <c:tx>
            <c:strRef>
              <c:f>'Figure 1_2'!$D$26</c:f>
              <c:strCache>
                <c:ptCount val="1"/>
                <c:pt idx="0">
                  <c:v>Projections top1%</c:v>
                </c:pt>
              </c:strCache>
            </c:strRef>
          </c:tx>
          <c:spPr>
            <a:ln>
              <a:solidFill>
                <a:srgbClr val="630235"/>
              </a:solidFill>
              <a:prstDash val="sysDash"/>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1_2'!$D$37:$D$47</c:f>
              <c:numCache>
                <c:formatCode>General</c:formatCode>
                <c:ptCount val="11"/>
                <c:pt idx="4">
                  <c:v>48.26</c:v>
                </c:pt>
                <c:pt idx="5">
                  <c:v>49.27</c:v>
                </c:pt>
                <c:pt idx="6">
                  <c:v>50.28</c:v>
                </c:pt>
                <c:pt idx="7">
                  <c:v>51.29</c:v>
                </c:pt>
                <c:pt idx="8">
                  <c:v>52.3</c:v>
                </c:pt>
                <c:pt idx="9">
                  <c:v>53.31</c:v>
                </c:pt>
                <c:pt idx="10">
                  <c:v>54.32</c:v>
                </c:pt>
              </c:numCache>
            </c:numRef>
          </c:val>
          <c:smooth val="0"/>
        </c:ser>
        <c:ser>
          <c:idx val="4"/>
          <c:order val="3"/>
          <c:tx>
            <c:strRef>
              <c:f>'Figure 1_2'!$E$26</c:f>
              <c:strCache>
                <c:ptCount val="1"/>
                <c:pt idx="0">
                  <c:v>Projections Bottom 99%</c:v>
                </c:pt>
              </c:strCache>
            </c:strRef>
          </c:tx>
          <c:spPr>
            <a:ln>
              <a:solidFill>
                <a:schemeClr val="accent3"/>
              </a:solidFill>
              <a:prstDash val="sysDash"/>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1_2'!$E$37:$E$47</c:f>
              <c:numCache>
                <c:formatCode>General</c:formatCode>
                <c:ptCount val="11"/>
                <c:pt idx="4">
                  <c:v>51.74</c:v>
                </c:pt>
                <c:pt idx="5">
                  <c:v>50.73</c:v>
                </c:pt>
                <c:pt idx="6">
                  <c:v>49.72</c:v>
                </c:pt>
                <c:pt idx="7">
                  <c:v>48.71</c:v>
                </c:pt>
                <c:pt idx="8">
                  <c:v>47.7</c:v>
                </c:pt>
                <c:pt idx="9">
                  <c:v>46.69</c:v>
                </c:pt>
                <c:pt idx="10">
                  <c:v>45.68</c:v>
                </c:pt>
              </c:numCache>
            </c:numRef>
          </c:val>
          <c:smooth val="0"/>
        </c:ser>
        <c:dLbls>
          <c:showLegendKey val="0"/>
          <c:showVal val="0"/>
          <c:showCatName val="0"/>
          <c:showSerName val="0"/>
          <c:showPercent val="0"/>
          <c:showBubbleSize val="0"/>
        </c:dLbls>
        <c:marker val="1"/>
        <c:smooth val="0"/>
        <c:axId val="-2133810616"/>
        <c:axId val="-2133808904"/>
      </c:lineChart>
      <c:catAx>
        <c:axId val="-2133810616"/>
        <c:scaling>
          <c:orientation val="minMax"/>
        </c:scaling>
        <c:delete val="0"/>
        <c:axPos val="b"/>
        <c:numFmt formatCode="General" sourceLinked="1"/>
        <c:majorTickMark val="out"/>
        <c:minorTickMark val="none"/>
        <c:tickLblPos val="nextTo"/>
        <c:txPr>
          <a:bodyPr rot="2700000" vert="horz"/>
          <a:lstStyle/>
          <a:p>
            <a:pPr>
              <a:defRPr sz="1100">
                <a:latin typeface="Arial" pitchFamily="34" charset="0"/>
                <a:cs typeface="Arial" pitchFamily="34" charset="0"/>
              </a:defRPr>
            </a:pPr>
            <a:endParaRPr lang="en-US"/>
          </a:p>
        </c:txPr>
        <c:crossAx val="-2133808904"/>
        <c:crosses val="autoZero"/>
        <c:auto val="1"/>
        <c:lblAlgn val="ctr"/>
        <c:lblOffset val="100"/>
        <c:noMultiLvlLbl val="0"/>
      </c:catAx>
      <c:valAx>
        <c:axId val="-2133808904"/>
        <c:scaling>
          <c:orientation val="minMax"/>
          <c:min val="40.0"/>
        </c:scaling>
        <c:delete val="0"/>
        <c:axPos val="l"/>
        <c:majorGridlines/>
        <c:title>
          <c:tx>
            <c:rich>
              <a:bodyPr rot="-5400000" vert="horz"/>
              <a:lstStyle/>
              <a:p>
                <a:pPr>
                  <a:defRPr sz="1200">
                    <a:latin typeface="Arial" pitchFamily="34" charset="0"/>
                    <a:cs typeface="Arial" pitchFamily="34" charset="0"/>
                  </a:defRPr>
                </a:pPr>
                <a:r>
                  <a:rPr lang="en-GB" sz="1200">
                    <a:latin typeface="Arial" pitchFamily="34" charset="0"/>
                    <a:cs typeface="Arial" pitchFamily="34" charset="0"/>
                  </a:rPr>
                  <a:t>%</a:t>
                </a:r>
                <a:r>
                  <a:rPr lang="en-GB" sz="1200" baseline="0">
                    <a:latin typeface="Arial" pitchFamily="34" charset="0"/>
                    <a:cs typeface="Arial" pitchFamily="34" charset="0"/>
                  </a:rPr>
                  <a:t> Share global wealth</a:t>
                </a:r>
                <a:endParaRPr lang="en-GB" sz="1200">
                  <a:latin typeface="Arial" pitchFamily="34" charset="0"/>
                  <a:cs typeface="Arial" pitchFamily="34" charset="0"/>
                </a:endParaRPr>
              </a:p>
            </c:rich>
          </c:tx>
          <c:layout>
            <c:manualLayout>
              <c:xMode val="edge"/>
              <c:yMode val="edge"/>
              <c:x val="0.0154043645699615"/>
              <c:y val="0.250914260717411"/>
            </c:manualLayout>
          </c:layout>
          <c:overlay val="0"/>
        </c:title>
        <c:numFmt formatCode="General" sourceLinked="1"/>
        <c:majorTickMark val="out"/>
        <c:minorTickMark val="none"/>
        <c:tickLblPos val="nextTo"/>
        <c:txPr>
          <a:bodyPr/>
          <a:lstStyle/>
          <a:p>
            <a:pPr>
              <a:defRPr sz="1100">
                <a:latin typeface="Arial" pitchFamily="34" charset="0"/>
                <a:cs typeface="Arial" pitchFamily="34" charset="0"/>
              </a:defRPr>
            </a:pPr>
            <a:endParaRPr lang="en-US"/>
          </a:p>
        </c:txPr>
        <c:crossAx val="-2133810616"/>
        <c:crosses val="autoZero"/>
        <c:crossBetween val="between"/>
      </c:valAx>
    </c:plotArea>
    <c:legend>
      <c:legendPos val="r"/>
      <c:legendEntry>
        <c:idx val="2"/>
        <c:delete val="1"/>
      </c:legendEntry>
      <c:legendEntry>
        <c:idx val="3"/>
        <c:delete val="1"/>
      </c:legendEntry>
      <c:overlay val="0"/>
      <c:txPr>
        <a:bodyPr/>
        <a:lstStyle/>
        <a:p>
          <a:pPr>
            <a:defRPr sz="1200">
              <a:latin typeface="Arial" pitchFamily="34" charset="0"/>
              <a:cs typeface="Arial" pitchFamily="34" charset="0"/>
            </a:defRPr>
          </a:pPr>
          <a:endParaRPr lang="en-US"/>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1C4858-3119-3145-91BD-ECA7D8506D28}" type="datetimeFigureOut">
              <a:rPr lang="en-US" smtClean="0"/>
              <a:t>5/1/18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D027BC-4386-7443-AC6F-91943012E8EC}" type="slidenum">
              <a:rPr lang="en-US" smtClean="0"/>
              <a:t>‹#›</a:t>
            </a:fld>
            <a:endParaRPr lang="en-US"/>
          </a:p>
        </p:txBody>
      </p:sp>
    </p:spTree>
    <p:extLst>
      <p:ext uri="{BB962C8B-B14F-4D97-AF65-F5344CB8AC3E}">
        <p14:creationId xmlns:p14="http://schemas.microsoft.com/office/powerpoint/2010/main" val="621212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heguardian.com/profile/rebecca-ratcliffe" TargetMode="External"/><Relationship Id="rId4" Type="http://schemas.openxmlformats.org/officeDocument/2006/relationships/hyperlink" Target="https://www.theguardian.com/global-development/2017/sep/01/people-are-dying-violence-forces-aid-workers-out-of-central-african-republic" TargetMode="External"/><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pcc.ch/report/ar5/wg3/" TargetMode="External"/><Relationship Id="rId4" Type="http://schemas.openxmlformats.org/officeDocument/2006/relationships/hyperlink" Target="https://www.epa.gov/home/exit-epa" TargetMode="External"/><Relationship Id="rId5" Type="http://schemas.openxmlformats.org/officeDocument/2006/relationships/hyperlink" Target="http://www.fao.org/docrep/019/i3671e/i3671e.pdf" TargetMode="External"/><Relationship Id="rId6" Type="http://schemas.openxmlformats.org/officeDocument/2006/relationships/hyperlink" Target="https://www.epa.gov/home/pdf-files" TargetMode="External"/><Relationship Id="rId7" Type="http://schemas.openxmlformats.org/officeDocument/2006/relationships/hyperlink" Target="http://www.ipcc.ch/pdf/assessment-report/ar5/syr/AR5_SYR_FINAL_All_Topics.pdf"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pcc.ch/report/ar5/wg3/" TargetMode="External"/><Relationship Id="rId4" Type="http://schemas.openxmlformats.org/officeDocument/2006/relationships/hyperlink" Target="https://www.epa.gov/home/exit-epa" TargetMode="External"/><Relationship Id="rId5" Type="http://schemas.openxmlformats.org/officeDocument/2006/relationships/hyperlink" Target="http://www.fao.org/docrep/019/i3671e/i3671e.pdf" TargetMode="External"/><Relationship Id="rId6" Type="http://schemas.openxmlformats.org/officeDocument/2006/relationships/hyperlink" Target="https://www.epa.gov/home/pdf-files" TargetMode="External"/><Relationship Id="rId7" Type="http://schemas.openxmlformats.org/officeDocument/2006/relationships/hyperlink" Target="http://www.ipcc.ch/pdf/assessment-report/ar5/syr/AR5_SYR_FINAL_All_Topics.pdf"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a:t>
            </a:fld>
            <a:endParaRPr lang="en-US"/>
          </a:p>
        </p:txBody>
      </p:sp>
    </p:spTree>
    <p:extLst>
      <p:ext uri="{BB962C8B-B14F-4D97-AF65-F5344CB8AC3E}">
        <p14:creationId xmlns:p14="http://schemas.microsoft.com/office/powerpoint/2010/main" val="3058472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data.oecd.org</a:t>
            </a:r>
            <a:r>
              <a:rPr lang="en-US" dirty="0" smtClean="0"/>
              <a:t>/</a:t>
            </a:r>
            <a:r>
              <a:rPr lang="en-US" dirty="0" err="1" smtClean="0"/>
              <a:t>unemp</a:t>
            </a:r>
            <a:r>
              <a:rPr lang="en-US" dirty="0" smtClean="0"/>
              <a:t>/youth-unemployment-</a:t>
            </a:r>
            <a:r>
              <a:rPr lang="en-US" dirty="0" err="1" smtClean="0"/>
              <a:t>rate.htm</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24</a:t>
            </a:fld>
            <a:endParaRPr lang="en-US"/>
          </a:p>
        </p:txBody>
      </p:sp>
    </p:spTree>
    <p:extLst>
      <p:ext uri="{BB962C8B-B14F-4D97-AF65-F5344CB8AC3E}">
        <p14:creationId xmlns:p14="http://schemas.microsoft.com/office/powerpoint/2010/main" val="299428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32302E-E448-C647-8856-BE8D1319CC4D}" type="slidenum">
              <a:rPr lang="en-US" smtClean="0"/>
              <a:t>28</a:t>
            </a:fld>
            <a:endParaRPr lang="en-US" dirty="0"/>
          </a:p>
        </p:txBody>
      </p:sp>
    </p:spTree>
    <p:extLst>
      <p:ext uri="{BB962C8B-B14F-4D97-AF65-F5344CB8AC3E}">
        <p14:creationId xmlns:p14="http://schemas.microsoft.com/office/powerpoint/2010/main" val="360319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a:t>
            </a:r>
            <a:r>
              <a:rPr lang="en-US" dirty="0" err="1" smtClean="0"/>
              <a:t>Vinnarei</a:t>
            </a:r>
            <a:r>
              <a:rPr lang="en-US" dirty="0" smtClean="0"/>
              <a:t> &amp; </a:t>
            </a:r>
            <a:r>
              <a:rPr lang="en-US" dirty="0" err="1" smtClean="0"/>
              <a:t>Laine</a:t>
            </a:r>
            <a:r>
              <a:rPr lang="en-US" dirty="0" smtClean="0"/>
              <a:t> (2017) The moral mechanism of counter accounts: The case of industrial animal production. Accounting Organizations and Society. Vol. </a:t>
            </a:r>
            <a:r>
              <a:rPr lang="en-US" smtClean="0"/>
              <a:t>57:</a:t>
            </a:r>
            <a:r>
              <a:rPr lang="en-US" baseline="0" smtClean="0"/>
              <a:t> 1-17. </a:t>
            </a:r>
            <a:endParaRPr lang="en-US" smtClean="0"/>
          </a:p>
          <a:p>
            <a:endParaRPr lang="en-US"/>
          </a:p>
        </p:txBody>
      </p:sp>
      <p:sp>
        <p:nvSpPr>
          <p:cNvPr id="4" name="Slide Number Placeholder 3"/>
          <p:cNvSpPr>
            <a:spLocks noGrp="1"/>
          </p:cNvSpPr>
          <p:nvPr>
            <p:ph type="sldNum" sz="quarter" idx="10"/>
          </p:nvPr>
        </p:nvSpPr>
        <p:spPr/>
        <p:txBody>
          <a:bodyPr/>
          <a:lstStyle/>
          <a:p>
            <a:fld id="{DBD027BC-4386-7443-AC6F-91943012E8EC}" type="slidenum">
              <a:rPr lang="en-US" smtClean="0"/>
              <a:t>31</a:t>
            </a:fld>
            <a:endParaRPr lang="en-US"/>
          </a:p>
        </p:txBody>
      </p:sp>
    </p:spTree>
    <p:extLst>
      <p:ext uri="{BB962C8B-B14F-4D97-AF65-F5344CB8AC3E}">
        <p14:creationId xmlns:p14="http://schemas.microsoft.com/office/powerpoint/2010/main" val="2562829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Youth_unemployment_in_Italy</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32</a:t>
            </a:fld>
            <a:endParaRPr lang="en-US"/>
          </a:p>
        </p:txBody>
      </p:sp>
    </p:spTree>
    <p:extLst>
      <p:ext uri="{BB962C8B-B14F-4D97-AF65-F5344CB8AC3E}">
        <p14:creationId xmlns:p14="http://schemas.microsoft.com/office/powerpoint/2010/main" val="716455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CIA World Fact-book map</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40</a:t>
            </a:fld>
            <a:endParaRPr lang="en-US"/>
          </a:p>
        </p:txBody>
      </p:sp>
    </p:spTree>
    <p:extLst>
      <p:ext uri="{BB962C8B-B14F-4D97-AF65-F5344CB8AC3E}">
        <p14:creationId xmlns:p14="http://schemas.microsoft.com/office/powerpoint/2010/main" val="234648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44</a:t>
            </a:fld>
            <a:endParaRPr lang="en-US"/>
          </a:p>
        </p:txBody>
      </p:sp>
    </p:spTree>
    <p:extLst>
      <p:ext uri="{BB962C8B-B14F-4D97-AF65-F5344CB8AC3E}">
        <p14:creationId xmlns:p14="http://schemas.microsoft.com/office/powerpoint/2010/main" val="1533533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picture http://</a:t>
            </a:r>
            <a:r>
              <a:rPr lang="en-US" dirty="0" err="1" smtClean="0"/>
              <a:t>www.dailymail.co.uk</a:t>
            </a:r>
            <a:r>
              <a:rPr lang="en-US" dirty="0" smtClean="0"/>
              <a:t>/news/article-3280872/iPhone-mineral-miners-Africa-use-bare-hands-</a:t>
            </a:r>
            <a:r>
              <a:rPr lang="en-US" dirty="0" err="1" smtClean="0"/>
              <a:t>coltan.html</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46</a:t>
            </a:fld>
            <a:endParaRPr lang="en-US"/>
          </a:p>
        </p:txBody>
      </p:sp>
    </p:spTree>
    <p:extLst>
      <p:ext uri="{BB962C8B-B14F-4D97-AF65-F5344CB8AC3E}">
        <p14:creationId xmlns:p14="http://schemas.microsoft.com/office/powerpoint/2010/main" val="2359940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report carefully avoids the corporation’s real environmental impacts. It talked</a:t>
            </a:r>
          </a:p>
          <a:p>
            <a:r>
              <a:rPr lang="en-US" sz="1200" b="0" i="0" u="none" strike="noStrike" kern="1200" baseline="0" dirty="0" smtClean="0">
                <a:solidFill>
                  <a:schemeClr val="tx1"/>
                </a:solidFill>
                <a:latin typeface="+mn-lt"/>
                <a:ea typeface="+mn-ea"/>
                <a:cs typeface="+mn-cs"/>
              </a:rPr>
              <a:t>about water use at the outlets, but failed to note that every quarter-pounder requires</a:t>
            </a:r>
          </a:p>
          <a:p>
            <a:r>
              <a:rPr lang="en-US" sz="1200" b="0" i="0" u="none" strike="noStrike" kern="1200" baseline="0" dirty="0" smtClean="0">
                <a:solidFill>
                  <a:schemeClr val="tx1"/>
                </a:solidFill>
                <a:latin typeface="+mn-lt"/>
                <a:ea typeface="+mn-ea"/>
                <a:cs typeface="+mn-cs"/>
              </a:rPr>
              <a:t>600 gallons of water. It talked about recycled paper, but not the </a:t>
            </a:r>
            <a:r>
              <a:rPr lang="en-US" sz="1200" b="0" i="0" u="none" strike="noStrike" kern="1200" baseline="0" dirty="0" err="1" smtClean="0">
                <a:solidFill>
                  <a:schemeClr val="tx1"/>
                </a:solidFill>
                <a:latin typeface="+mn-lt"/>
                <a:ea typeface="+mn-ea"/>
                <a:cs typeface="+mn-cs"/>
              </a:rPr>
              <a:t>pfisteria</a:t>
            </a:r>
            <a:r>
              <a:rPr lang="en-US" sz="1200" b="0" i="0" u="none" strike="noStrike" kern="1200" baseline="0" dirty="0" smtClean="0">
                <a:solidFill>
                  <a:schemeClr val="tx1"/>
                </a:solidFill>
                <a:latin typeface="+mn-lt"/>
                <a:ea typeface="+mn-ea"/>
                <a:cs typeface="+mn-cs"/>
              </a:rPr>
              <a:t>-laden waters</a:t>
            </a:r>
          </a:p>
          <a:p>
            <a:r>
              <a:rPr lang="en-US" sz="1200" b="0" i="0" u="none" strike="noStrike" kern="1200" baseline="0" dirty="0" smtClean="0">
                <a:solidFill>
                  <a:schemeClr val="tx1"/>
                </a:solidFill>
                <a:latin typeface="+mn-lt"/>
                <a:ea typeface="+mn-ea"/>
                <a:cs typeface="+mn-cs"/>
              </a:rPr>
              <a:t>caused by large-scale pork producers in the southeast. It talked about energy use in the</a:t>
            </a:r>
          </a:p>
          <a:p>
            <a:r>
              <a:rPr lang="en-US" sz="1200" b="0" i="0" u="none" strike="noStrike" kern="1200" baseline="0" dirty="0" smtClean="0">
                <a:solidFill>
                  <a:schemeClr val="tx1"/>
                </a:solidFill>
                <a:latin typeface="+mn-lt"/>
                <a:ea typeface="+mn-ea"/>
                <a:cs typeface="+mn-cs"/>
              </a:rPr>
              <a:t>restaurants, but not in the unsustainable food system McDonald’s relies upon that uses</a:t>
            </a:r>
          </a:p>
          <a:p>
            <a:r>
              <a:rPr lang="en-US" sz="1200" b="0" i="0" u="none" strike="noStrike" kern="1200" baseline="0" dirty="0" smtClean="0">
                <a:solidFill>
                  <a:schemeClr val="tx1"/>
                </a:solidFill>
                <a:latin typeface="+mn-lt"/>
                <a:ea typeface="+mn-ea"/>
                <a:cs typeface="+mn-cs"/>
              </a:rPr>
              <a:t>10 calories of energy for every calorie of good produced. “Sustaining” McDonald’s requires</a:t>
            </a:r>
          </a:p>
          <a:p>
            <a:r>
              <a:rPr lang="en-US" sz="1200" b="0" i="0" u="none" strike="noStrike" kern="1200" baseline="0" dirty="0" smtClean="0">
                <a:solidFill>
                  <a:schemeClr val="tx1"/>
                </a:solidFill>
                <a:latin typeface="+mn-lt"/>
                <a:ea typeface="+mn-ea"/>
                <a:cs typeface="+mn-cs"/>
              </a:rPr>
              <a:t>a simple unsustainable formula: cheap food plus cheap non-unionized labor plus deceptive</a:t>
            </a:r>
          </a:p>
          <a:p>
            <a:r>
              <a:rPr lang="en-US" sz="1200" b="0" i="0" u="none" strike="noStrike" kern="1200" baseline="0" dirty="0" smtClean="0">
                <a:solidFill>
                  <a:schemeClr val="tx1"/>
                </a:solidFill>
                <a:latin typeface="+mn-lt"/>
                <a:ea typeface="+mn-ea"/>
                <a:cs typeface="+mn-cs"/>
              </a:rPr>
              <a:t>advertising = report would tell stakeholders how much it truly costs</a:t>
            </a:r>
          </a:p>
          <a:p>
            <a:r>
              <a:rPr lang="en-US" sz="1200" b="0" i="0" u="none" strike="noStrike" kern="1200" baseline="0" dirty="0" smtClean="0">
                <a:solidFill>
                  <a:schemeClr val="tx1"/>
                </a:solidFill>
                <a:latin typeface="+mn-lt"/>
                <a:ea typeface="+mn-ea"/>
                <a:cs typeface="+mn-cs"/>
              </a:rPr>
              <a:t>society to support a corporation like McDonald’s high profits. An honest. It would detail the externalities borne by</a:t>
            </a:r>
          </a:p>
          <a:p>
            <a:r>
              <a:rPr lang="en-US" sz="1200" b="0" i="0" u="none" strike="noStrike" kern="1200" baseline="0" dirty="0" smtClean="0">
                <a:solidFill>
                  <a:schemeClr val="tx1"/>
                </a:solidFill>
                <a:latin typeface="+mn-lt"/>
                <a:ea typeface="+mn-ea"/>
                <a:cs typeface="+mn-cs"/>
              </a:rPr>
              <a:t>other people, places, and generations.</a:t>
            </a:r>
          </a:p>
          <a:p>
            <a:r>
              <a:rPr lang="en-US" sz="1200" b="0" i="0" u="none" strike="noStrike" kern="1200" baseline="0" dirty="0" err="1" smtClean="0">
                <a:solidFill>
                  <a:schemeClr val="tx1"/>
                </a:solidFill>
                <a:latin typeface="+mn-lt"/>
                <a:ea typeface="+mn-ea"/>
                <a:cs typeface="+mn-cs"/>
              </a:rPr>
              <a:t>Hawken</a:t>
            </a:r>
            <a:r>
              <a:rPr lang="en-US" sz="1200" b="0" i="0" u="none" strike="noStrike" kern="1200" baseline="0" dirty="0" smtClean="0">
                <a:solidFill>
                  <a:schemeClr val="tx1"/>
                </a:solidFill>
                <a:latin typeface="+mn-lt"/>
                <a:ea typeface="+mn-ea"/>
                <a:cs typeface="+mn-cs"/>
              </a:rPr>
              <a:t> (2002)</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49</a:t>
            </a:fld>
            <a:endParaRPr lang="en-US"/>
          </a:p>
        </p:txBody>
      </p:sp>
    </p:spTree>
    <p:extLst>
      <p:ext uri="{BB962C8B-B14F-4D97-AF65-F5344CB8AC3E}">
        <p14:creationId xmlns:p14="http://schemas.microsoft.com/office/powerpoint/2010/main" val="1289160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57</a:t>
            </a:fld>
            <a:endParaRPr lang="en-US"/>
          </a:p>
        </p:txBody>
      </p:sp>
    </p:spTree>
    <p:extLst>
      <p:ext uri="{BB962C8B-B14F-4D97-AF65-F5344CB8AC3E}">
        <p14:creationId xmlns:p14="http://schemas.microsoft.com/office/powerpoint/2010/main" val="1533533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58</a:t>
            </a:fld>
            <a:endParaRPr lang="en-US"/>
          </a:p>
        </p:txBody>
      </p:sp>
    </p:spTree>
    <p:extLst>
      <p:ext uri="{BB962C8B-B14F-4D97-AF65-F5344CB8AC3E}">
        <p14:creationId xmlns:p14="http://schemas.microsoft.com/office/powerpoint/2010/main" val="1543672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Gray, R., &amp; Milne, M. J. (2018). Perhaps the Dodo should have accounted for human beings? Accounts of humanity and (its) extinction. </a:t>
            </a:r>
            <a:r>
              <a:rPr lang="en-US" sz="1200" i="1" kern="1200" dirty="0" smtClean="0">
                <a:solidFill>
                  <a:schemeClr val="tx1"/>
                </a:solidFill>
                <a:latin typeface="+mn-lt"/>
                <a:ea typeface="+mn-ea"/>
                <a:cs typeface="+mn-cs"/>
              </a:rPr>
              <a:t>Accounting, Auditing &amp; Accountability Journal</a:t>
            </a:r>
            <a:r>
              <a:rPr lang="en-US" sz="1200" i="0" kern="1200" dirty="0" smtClean="0">
                <a:solidFill>
                  <a:schemeClr val="tx1"/>
                </a:solidFill>
                <a:latin typeface="+mn-lt"/>
                <a:ea typeface="+mn-ea"/>
                <a:cs typeface="+mn-cs"/>
              </a:rPr>
              <a:t>, (just-accepted), 00-00.</a:t>
            </a:r>
          </a:p>
          <a:p>
            <a:endParaRPr lang="en-US" sz="1200" i="0" kern="1200" dirty="0" smtClean="0">
              <a:solidFill>
                <a:schemeClr val="tx1"/>
              </a:solidFill>
              <a:latin typeface="+mn-lt"/>
              <a:ea typeface="+mn-ea"/>
              <a:cs typeface="+mn-cs"/>
            </a:endParaRPr>
          </a:p>
          <a:p>
            <a:r>
              <a:rPr lang="en-US" dirty="0" smtClean="0"/>
              <a:t>Living Planet Index (LPI) argues that between</a:t>
            </a:r>
            <a:r>
              <a:rPr lang="en-US" baseline="0" dirty="0" smtClean="0"/>
              <a:t> </a:t>
            </a:r>
            <a:r>
              <a:rPr lang="en-US" dirty="0" smtClean="0"/>
              <a:t>1970 and 2010 terrestrial species have declined by 39%; freshwater species by 76% and</a:t>
            </a:r>
            <a:r>
              <a:rPr lang="en-US" baseline="0" dirty="0" smtClean="0"/>
              <a:t> </a:t>
            </a:r>
            <a:r>
              <a:rPr lang="en-US" dirty="0" smtClean="0"/>
              <a:t>marine species by 39%. 82%</a:t>
            </a:r>
          </a:p>
          <a:p>
            <a:endParaRPr lang="en-US" dirty="0" smtClean="0"/>
          </a:p>
          <a:p>
            <a:r>
              <a:rPr lang="en-US" dirty="0" smtClean="0"/>
              <a:t>Scott, J. M, (2008) Threats to Biological Diversity: Global, Continental, Local. Shifting Baselines and</a:t>
            </a:r>
          </a:p>
          <a:p>
            <a:r>
              <a:rPr lang="en-US" dirty="0" smtClean="0"/>
              <a:t>New Meridians: Water, Resources, Landscapes, and the Transformation of the American West (Summer</a:t>
            </a:r>
          </a:p>
          <a:p>
            <a:r>
              <a:rPr lang="en-US" dirty="0" smtClean="0"/>
              <a:t>Conference, June 4-6). http://</a:t>
            </a:r>
            <a:r>
              <a:rPr lang="en-US" dirty="0" err="1" smtClean="0"/>
              <a:t>scholar.law.colorado.edu</a:t>
            </a:r>
            <a:r>
              <a:rPr lang="en-US" smtClean="0"/>
              <a:t>/water-resources-and-transformation-of-American-West/15</a:t>
            </a:r>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13</a:t>
            </a:fld>
            <a:endParaRPr lang="en-US"/>
          </a:p>
        </p:txBody>
      </p:sp>
    </p:spTree>
    <p:extLst>
      <p:ext uri="{BB962C8B-B14F-4D97-AF65-F5344CB8AC3E}">
        <p14:creationId xmlns:p14="http://schemas.microsoft.com/office/powerpoint/2010/main" val="3871891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err="1" smtClean="0"/>
              <a:t>Vinnarei</a:t>
            </a:r>
            <a:r>
              <a:rPr lang="en-US" dirty="0" smtClean="0"/>
              <a:t> &amp; </a:t>
            </a:r>
            <a:r>
              <a:rPr lang="en-US" dirty="0" err="1" smtClean="0"/>
              <a:t>Laine</a:t>
            </a:r>
            <a:r>
              <a:rPr lang="en-US" dirty="0" smtClean="0"/>
              <a:t> (2017) The moral mechanism of counter accounts: The case of industrial animal production. Accounting Organizations and Society. Vol. 57:</a:t>
            </a:r>
            <a:r>
              <a:rPr lang="en-US" baseline="0" dirty="0" smtClean="0"/>
              <a:t> 1-17.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63</a:t>
            </a:fld>
            <a:endParaRPr lang="en-US"/>
          </a:p>
        </p:txBody>
      </p:sp>
    </p:spTree>
    <p:extLst>
      <p:ext uri="{BB962C8B-B14F-4D97-AF65-F5344CB8AC3E}">
        <p14:creationId xmlns:p14="http://schemas.microsoft.com/office/powerpoint/2010/main" val="1434078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Milne, Markus J. (2013). Phantasmagoria, sustain-a-babbling in social and environmental reporting. Pp. 135-153 in Lisa Jack, Jane Davison, Russell Craig  (Eds.) </a:t>
            </a:r>
            <a:r>
              <a:rPr lang="en-US" sz="1200" b="1" i="1" kern="1200" dirty="0" smtClean="0">
                <a:solidFill>
                  <a:schemeClr val="tx1"/>
                </a:solidFill>
                <a:latin typeface="+mn-lt"/>
                <a:ea typeface="+mn-ea"/>
                <a:cs typeface="+mn-cs"/>
              </a:rPr>
              <a:t>The Routledge companion to accounting communication</a:t>
            </a:r>
            <a:r>
              <a:rPr lang="en-US" sz="1200" b="0" i="0" kern="1200" dirty="0" smtClean="0">
                <a:solidFill>
                  <a:schemeClr val="tx1"/>
                </a:solidFill>
                <a:latin typeface="+mn-lt"/>
                <a:ea typeface="+mn-ea"/>
                <a:cs typeface="+mn-cs"/>
              </a:rPr>
              <a:t>. NY: Routledge.</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64</a:t>
            </a:fld>
            <a:endParaRPr lang="en-US"/>
          </a:p>
        </p:txBody>
      </p:sp>
    </p:spTree>
    <p:extLst>
      <p:ext uri="{BB962C8B-B14F-4D97-AF65-F5344CB8AC3E}">
        <p14:creationId xmlns:p14="http://schemas.microsoft.com/office/powerpoint/2010/main" val="4138393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Boiral</a:t>
            </a:r>
            <a:r>
              <a:rPr lang="en-US" sz="1200" kern="1200" dirty="0" smtClean="0">
                <a:solidFill>
                  <a:schemeClr val="tx1"/>
                </a:solidFill>
                <a:latin typeface="+mn-lt"/>
                <a:ea typeface="+mn-ea"/>
                <a:cs typeface="+mn-cs"/>
              </a:rPr>
              <a:t>, Oliver. (2013). Sustainability reports as simulacra? A counter-account of A and A+ GRI reports. </a:t>
            </a:r>
            <a:r>
              <a:rPr lang="en-US" sz="1200" i="1" kern="1200" dirty="0" smtClean="0">
                <a:solidFill>
                  <a:schemeClr val="tx1"/>
                </a:solidFill>
                <a:latin typeface="+mn-lt"/>
                <a:ea typeface="+mn-ea"/>
                <a:cs typeface="+mn-cs"/>
              </a:rPr>
              <a:t>Accounting, Auditing &amp; Accountability Journal</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26</a:t>
            </a:r>
            <a:r>
              <a:rPr lang="en-US" sz="1200" i="0" kern="1200" dirty="0" smtClean="0">
                <a:solidFill>
                  <a:schemeClr val="tx1"/>
                </a:solidFill>
                <a:latin typeface="+mn-lt"/>
                <a:ea typeface="+mn-ea"/>
                <a:cs typeface="+mn-cs"/>
              </a:rPr>
              <a:t>(7), 1036-1071.</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67</a:t>
            </a:fld>
            <a:endParaRPr lang="en-US"/>
          </a:p>
        </p:txBody>
      </p:sp>
    </p:spTree>
    <p:extLst>
      <p:ext uri="{BB962C8B-B14F-4D97-AF65-F5344CB8AC3E}">
        <p14:creationId xmlns:p14="http://schemas.microsoft.com/office/powerpoint/2010/main" val="3474509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800" b="1" i="1" baseline="0" dirty="0" smtClean="0"/>
              <a:t>'Wealth: Having it all and wanting more'</a:t>
            </a:r>
          </a:p>
          <a:p>
            <a:pPr algn="ctr"/>
            <a:r>
              <a:rPr lang="en-GB" sz="1200" baseline="0" dirty="0" smtClean="0"/>
              <a:t>Published 19 January 2015</a:t>
            </a:r>
          </a:p>
          <a:p>
            <a:pPr algn="ctr"/>
            <a:r>
              <a:rPr lang="en-GB" sz="1200" baseline="0" dirty="0" smtClean="0"/>
              <a:t>Author: Deborah </a:t>
            </a:r>
            <a:r>
              <a:rPr lang="en-GB" sz="1200" baseline="0" dirty="0" err="1" smtClean="0"/>
              <a:t>Hardoon</a:t>
            </a:r>
            <a:r>
              <a:rPr lang="en-GB" sz="1200" baseline="0" dirty="0" smtClean="0"/>
              <a:t>, Senior Researcher, Oxfam GB</a:t>
            </a:r>
          </a:p>
          <a:p>
            <a:endParaRPr lang="en-GB" sz="1200" baseline="0" dirty="0" smtClean="0"/>
          </a:p>
          <a:p>
            <a:r>
              <a:rPr lang="en-GB" sz="1200" baseline="0" dirty="0" smtClean="0"/>
              <a:t>There were two main external data sources used:</a:t>
            </a:r>
          </a:p>
          <a:p>
            <a:endParaRPr lang="en-GB" sz="1200" b="1" baseline="0" dirty="0" smtClean="0"/>
          </a:p>
          <a:p>
            <a:r>
              <a:rPr lang="en-GB" sz="1200" b="1" baseline="0" dirty="0" smtClean="0"/>
              <a:t>1 - Credit Suisse Global Wealth </a:t>
            </a:r>
            <a:r>
              <a:rPr lang="en-GB" sz="1200" b="1" baseline="0" dirty="0" err="1" smtClean="0"/>
              <a:t>Databook</a:t>
            </a:r>
            <a:r>
              <a:rPr lang="en-GB" sz="1200" b="1" baseline="0" dirty="0" smtClean="0"/>
              <a:t> 2014</a:t>
            </a:r>
          </a:p>
          <a:p>
            <a:r>
              <a:rPr lang="en-GB" sz="1200" baseline="0" dirty="0" smtClean="0"/>
              <a:t>https://</a:t>
            </a:r>
            <a:r>
              <a:rPr lang="en-GB" sz="1200" baseline="0" dirty="0" err="1" smtClean="0"/>
              <a:t>www.credit-suisse.com</a:t>
            </a:r>
            <a:r>
              <a:rPr lang="en-GB" sz="1200" baseline="0" dirty="0" smtClean="0"/>
              <a:t>/</a:t>
            </a:r>
            <a:r>
              <a:rPr lang="en-GB" sz="1200" baseline="0" dirty="0" err="1" smtClean="0"/>
              <a:t>uk</a:t>
            </a:r>
            <a:r>
              <a:rPr lang="en-GB" sz="1200" baseline="0" dirty="0" smtClean="0"/>
              <a:t>/en/news-and-expertise/research/credit-</a:t>
            </a:r>
            <a:r>
              <a:rPr lang="en-GB" sz="1200" baseline="0" dirty="0" err="1" smtClean="0"/>
              <a:t>suisse</a:t>
            </a:r>
            <a:r>
              <a:rPr lang="en-GB" sz="1200" baseline="0" dirty="0" smtClean="0"/>
              <a:t>-research-institute/</a:t>
            </a:r>
            <a:r>
              <a:rPr lang="en-GB" sz="1200" baseline="0" dirty="0" err="1" smtClean="0"/>
              <a:t>publications.html</a:t>
            </a:r>
            <a:r>
              <a:rPr lang="en-GB" sz="1200" baseline="0" dirty="0" smtClean="0"/>
              <a:t> </a:t>
            </a:r>
          </a:p>
          <a:p>
            <a:r>
              <a:rPr lang="en-GB" sz="1200" dirty="0" smtClean="0"/>
              <a:t>Data</a:t>
            </a:r>
            <a:r>
              <a:rPr lang="en-GB" sz="1200" baseline="0" dirty="0" smtClean="0"/>
              <a:t> was </a:t>
            </a:r>
            <a:r>
              <a:rPr lang="en-GB" sz="1200" baseline="0" dirty="0" err="1" smtClean="0"/>
              <a:t>extrcated</a:t>
            </a:r>
            <a:r>
              <a:rPr lang="en-GB" sz="1200" baseline="0" dirty="0" smtClean="0"/>
              <a:t> from the 2014 report and a STATA file which included revised calculations for global wealth and wealth shares dating back to 2000.</a:t>
            </a:r>
          </a:p>
          <a:p>
            <a:r>
              <a:rPr lang="en-GB" sz="1200" baseline="0" dirty="0" smtClean="0"/>
              <a:t>All data from Credit Suisse is highlighted in blue in this file</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68</a:t>
            </a:fld>
            <a:endParaRPr lang="en-US"/>
          </a:p>
        </p:txBody>
      </p:sp>
    </p:spTree>
    <p:extLst>
      <p:ext uri="{BB962C8B-B14F-4D97-AF65-F5344CB8AC3E}">
        <p14:creationId xmlns:p14="http://schemas.microsoft.com/office/powerpoint/2010/main" val="1775013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the Central African Republic, this living story in a web of living stories. Pregnant at the time,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fled her home, as </a:t>
            </a:r>
            <a:r>
              <a:rPr lang="en-US" sz="1200" kern="1200" dirty="0" err="1" smtClean="0">
                <a:solidFill>
                  <a:schemeClr val="tx1"/>
                </a:solidFill>
                <a:latin typeface="+mn-lt"/>
                <a:ea typeface="+mn-ea"/>
                <a:cs typeface="+mn-cs"/>
              </a:rPr>
              <a:t>Seleka</a:t>
            </a:r>
            <a:r>
              <a:rPr lang="en-US" sz="1200" kern="1200" dirty="0" smtClean="0">
                <a:solidFill>
                  <a:schemeClr val="tx1"/>
                </a:solidFill>
                <a:latin typeface="+mn-lt"/>
                <a:ea typeface="+mn-ea"/>
                <a:cs typeface="+mn-cs"/>
              </a:rPr>
              <a:t> (Muslim) rebels went door to door in 2013. She was caught by armed rebels: “Three of them raped me, one by one. After they raped me some of the </a:t>
            </a:r>
            <a:r>
              <a:rPr lang="en-US" sz="1200" kern="1200" dirty="0" err="1" smtClean="0">
                <a:solidFill>
                  <a:schemeClr val="tx1"/>
                </a:solidFill>
                <a:latin typeface="+mn-lt"/>
                <a:ea typeface="+mn-ea"/>
                <a:cs typeface="+mn-cs"/>
              </a:rPr>
              <a:t>Seleka</a:t>
            </a:r>
            <a:r>
              <a:rPr lang="en-US" sz="1200" kern="1200" dirty="0" smtClean="0">
                <a:solidFill>
                  <a:schemeClr val="tx1"/>
                </a:solidFill>
                <a:latin typeface="+mn-lt"/>
                <a:ea typeface="+mn-ea"/>
                <a:cs typeface="+mn-cs"/>
              </a:rPr>
              <a:t> said, ‘Let’s kill her’. Others said, ‘No, no we are not going to kill her, we have already done what we want to do’ … ‘I tried to resist but I couldn’t do anything because they had guns, and I had nothing’” Her children and her brother were killed in front of her. People such as Rosen are in crisis, with no housing, no livelihood to pay rent or pay for children to go to school. Her husband left her, went he found out she had been raped.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Five yeas since 2013 and the rapes of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half the population needs humanitarian assistance, and more than a million have been uprooted by the fighting. The capital is under government control but throughout CAR relations of Muslims and Christians is tense and the crisis worsened over past 12 months.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terms of ecology, armed groups compete for natural resources, in a lawless context of ethnic and religious rivalries. Humanitarian space is shrinking, with fewer and fewer people having access, while conflicts worsen and children know the noise of guns.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says “It’s very difficult” … “I am afraid I am going to be evicted from my house and my children don’t go to school… Before the crisis I used to sell things, not now I have lost everything and I don’t have enough money to start another activity … Because I am an orphan and I have no one to help me, it is very difficult. The future is very dark now”.</a:t>
            </a:r>
          </a:p>
          <a:p>
            <a:r>
              <a:rPr lang="en-US" dirty="0" smtClean="0"/>
              <a:t>https://</a:t>
            </a:r>
            <a:r>
              <a:rPr lang="en-US" dirty="0" err="1" smtClean="0"/>
              <a:t>www.theguardian.com</a:t>
            </a:r>
            <a:r>
              <a:rPr lang="en-US" dirty="0" smtClean="0"/>
              <a:t>/global-development/2017/</a:t>
            </a:r>
            <a:r>
              <a:rPr lang="en-US" dirty="0" err="1" smtClean="0"/>
              <a:t>dec</a:t>
            </a:r>
            <a:r>
              <a:rPr lang="en-US" dirty="0" smtClean="0"/>
              <a:t>/18/the-future-is-very-dark-central-african-republics-relentless-cycle-of-suffering</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72</a:t>
            </a:fld>
            <a:endParaRPr lang="en-US"/>
          </a:p>
        </p:txBody>
      </p:sp>
    </p:spTree>
    <p:extLst>
      <p:ext uri="{BB962C8B-B14F-4D97-AF65-F5344CB8AC3E}">
        <p14:creationId xmlns:p14="http://schemas.microsoft.com/office/powerpoint/2010/main" val="358814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Looting, escalating violence, and more death by rival rebel groups in CAR, as aid organizations withdrew at height of malaria season. One result is women are denied a safe place to give birth. Armed rebels entered a hospital where 7,000 sought refuge, and killed a baby held by its mother. 6 Red Cross volunteers were hilled in an attack on a health center. Health workers have to negotiate with armed people to gain access to villages. Stephen O’Brien a UN emergency relief coordinator, said this is “the early warnings of genocide”.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'People are dying': violence forces aid workers out of Central African Republic, by </a:t>
            </a:r>
            <a:r>
              <a:rPr lang="en-US" sz="1200" b="1" u="sng" kern="1200" dirty="0" smtClean="0">
                <a:solidFill>
                  <a:schemeClr val="tx1"/>
                </a:solidFill>
                <a:latin typeface="+mn-lt"/>
                <a:ea typeface="+mn-ea"/>
                <a:cs typeface="+mn-cs"/>
                <a:hlinkClick r:id="rId3"/>
              </a:rPr>
              <a:t>Rebecca Ratcliffe</a:t>
            </a:r>
          </a:p>
          <a:p>
            <a:r>
              <a:rPr lang="nb-NO" sz="1200" kern="1200" dirty="0" smtClean="0">
                <a:solidFill>
                  <a:schemeClr val="tx1"/>
                </a:solidFill>
                <a:latin typeface="+mn-lt"/>
                <a:ea typeface="+mn-ea"/>
                <a:cs typeface="+mn-cs"/>
              </a:rPr>
              <a:t>Fri 1 </a:t>
            </a:r>
            <a:r>
              <a:rPr lang="nb-NO" sz="1200" kern="1200" dirty="0" err="1" smtClean="0">
                <a:solidFill>
                  <a:schemeClr val="tx1"/>
                </a:solidFill>
                <a:latin typeface="+mn-lt"/>
                <a:ea typeface="+mn-ea"/>
                <a:cs typeface="+mn-cs"/>
              </a:rPr>
              <a:t>Sep</a:t>
            </a:r>
            <a:r>
              <a:rPr lang="nb-NO" sz="1200" kern="1200" dirty="0" smtClean="0">
                <a:solidFill>
                  <a:schemeClr val="tx1"/>
                </a:solidFill>
                <a:latin typeface="+mn-lt"/>
                <a:ea typeface="+mn-ea"/>
                <a:cs typeface="+mn-cs"/>
              </a:rPr>
              <a:t> 2017 06.04 EDT</a:t>
            </a:r>
          </a:p>
          <a:p>
            <a:r>
              <a:rPr lang="nb-NO" sz="1200" kern="1200" dirty="0" smtClean="0">
                <a:solidFill>
                  <a:schemeClr val="tx1"/>
                </a:solidFill>
                <a:latin typeface="+mn-lt"/>
                <a:ea typeface="+mn-ea"/>
                <a:cs typeface="+mn-cs"/>
              </a:rPr>
              <a:t>Last </a:t>
            </a:r>
            <a:r>
              <a:rPr lang="nb-NO" sz="1200" kern="1200" dirty="0" err="1" smtClean="0">
                <a:solidFill>
                  <a:schemeClr val="tx1"/>
                </a:solidFill>
                <a:latin typeface="+mn-lt"/>
                <a:ea typeface="+mn-ea"/>
                <a:cs typeface="+mn-cs"/>
              </a:rPr>
              <a:t>modified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on</a:t>
            </a:r>
            <a:r>
              <a:rPr lang="nb-NO" sz="1200" kern="1200" dirty="0" smtClean="0">
                <a:solidFill>
                  <a:schemeClr val="tx1"/>
                </a:solidFill>
                <a:latin typeface="+mn-lt"/>
                <a:ea typeface="+mn-ea"/>
                <a:cs typeface="+mn-cs"/>
              </a:rPr>
              <a:t> Mon 11 </a:t>
            </a:r>
            <a:r>
              <a:rPr lang="nb-NO" sz="1200" kern="1200" dirty="0" err="1" smtClean="0">
                <a:solidFill>
                  <a:schemeClr val="tx1"/>
                </a:solidFill>
                <a:latin typeface="+mn-lt"/>
                <a:ea typeface="+mn-ea"/>
                <a:cs typeface="+mn-cs"/>
              </a:rPr>
              <a:t>Dec</a:t>
            </a:r>
            <a:r>
              <a:rPr lang="nb-NO" sz="1200" kern="1200" dirty="0" smtClean="0">
                <a:solidFill>
                  <a:schemeClr val="tx1"/>
                </a:solidFill>
                <a:latin typeface="+mn-lt"/>
                <a:ea typeface="+mn-ea"/>
                <a:cs typeface="+mn-cs"/>
              </a:rPr>
              <a:t> 2017, </a:t>
            </a:r>
            <a:r>
              <a:rPr lang="nb-NO" sz="1200" kern="1200" dirty="0" err="1" smtClean="0">
                <a:solidFill>
                  <a:schemeClr val="tx1"/>
                </a:solidFill>
                <a:latin typeface="+mn-lt"/>
                <a:ea typeface="+mn-ea"/>
                <a:cs typeface="+mn-cs"/>
              </a:rPr>
              <a:t>accessed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Feb</a:t>
            </a:r>
            <a:r>
              <a:rPr lang="nb-NO" sz="1200" kern="1200" dirty="0" smtClean="0">
                <a:solidFill>
                  <a:schemeClr val="tx1"/>
                </a:solidFill>
                <a:latin typeface="+mn-lt"/>
                <a:ea typeface="+mn-ea"/>
                <a:cs typeface="+mn-cs"/>
              </a:rPr>
              <a:t> 16 2018 at </a:t>
            </a:r>
            <a:r>
              <a:rPr lang="nb-NO" sz="1200" kern="1200" dirty="0" smtClean="0">
                <a:solidFill>
                  <a:schemeClr val="tx1"/>
                </a:solidFill>
                <a:latin typeface="+mn-lt"/>
                <a:ea typeface="+mn-ea"/>
                <a:cs typeface="+mn-cs"/>
                <a:hlinkClick r:id="rId4"/>
              </a:rPr>
              <a:t>https://www.theguardian.com/global-development/2017/sep/01/people-are-dying-violence-forces-aid-workers-out-of-central-african-republic</a:t>
            </a:r>
          </a:p>
          <a:p>
            <a:endParaRPr lang="nb-NO"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74</a:t>
            </a:fld>
            <a:endParaRPr lang="en-US"/>
          </a:p>
        </p:txBody>
      </p:sp>
    </p:spTree>
    <p:extLst>
      <p:ext uri="{BB962C8B-B14F-4D97-AF65-F5344CB8AC3E}">
        <p14:creationId xmlns:p14="http://schemas.microsoft.com/office/powerpoint/2010/main" val="330827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May 19, 2017 thousands of sweatshop workers went on strike, shutting down dozens of textile factories, blocking the road to the International airport  in Port-au-Prince, and marching toward the Presidential Place, until the riot police tear gassed the workers. </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75</a:t>
            </a:fld>
            <a:endParaRPr lang="en-US"/>
          </a:p>
        </p:txBody>
      </p:sp>
    </p:spTree>
    <p:extLst>
      <p:ext uri="{BB962C8B-B14F-4D97-AF65-F5344CB8AC3E}">
        <p14:creationId xmlns:p14="http://schemas.microsoft.com/office/powerpoint/2010/main" val="3166400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32302E-E448-C647-8856-BE8D1319CC4D}" type="slidenum">
              <a:rPr lang="en-US" smtClean="0"/>
              <a:t>84</a:t>
            </a:fld>
            <a:endParaRPr lang="en-US" dirty="0"/>
          </a:p>
        </p:txBody>
      </p:sp>
    </p:spTree>
    <p:extLst>
      <p:ext uri="{BB962C8B-B14F-4D97-AF65-F5344CB8AC3E}">
        <p14:creationId xmlns:p14="http://schemas.microsoft.com/office/powerpoint/2010/main" val="3603194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/news/2017/</a:t>
            </a:r>
            <a:r>
              <a:rPr lang="en-US" dirty="0" err="1" smtClean="0"/>
              <a:t>nov</a:t>
            </a:r>
            <a:r>
              <a:rPr lang="en-US" dirty="0" smtClean="0"/>
              <a:t>/06/</a:t>
            </a:r>
            <a:r>
              <a:rPr lang="en-US" dirty="0" err="1" smtClean="0"/>
              <a:t>nike</a:t>
            </a:r>
            <a:r>
              <a:rPr lang="en-US" dirty="0" smtClean="0"/>
              <a:t>-tax-paradise-papers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85</a:t>
            </a:fld>
            <a:endParaRPr lang="en-US"/>
          </a:p>
        </p:txBody>
      </p:sp>
    </p:spTree>
    <p:extLst>
      <p:ext uri="{BB962C8B-B14F-4D97-AF65-F5344CB8AC3E}">
        <p14:creationId xmlns:p14="http://schemas.microsoft.com/office/powerpoint/2010/main" val="1162151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/news/2017/</a:t>
            </a:r>
            <a:r>
              <a:rPr lang="en-US" dirty="0" err="1" smtClean="0"/>
              <a:t>nov</a:t>
            </a:r>
            <a:r>
              <a:rPr lang="en-US" dirty="0" smtClean="0"/>
              <a:t>/06/</a:t>
            </a:r>
            <a:r>
              <a:rPr lang="en-US" dirty="0" err="1" smtClean="0"/>
              <a:t>nike</a:t>
            </a:r>
            <a:r>
              <a:rPr lang="en-US" dirty="0" smtClean="0"/>
              <a:t>-tax-paradise-papers</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87</a:t>
            </a:fld>
            <a:endParaRPr lang="en-US"/>
          </a:p>
        </p:txBody>
      </p:sp>
    </p:spTree>
    <p:extLst>
      <p:ext uri="{BB962C8B-B14F-4D97-AF65-F5344CB8AC3E}">
        <p14:creationId xmlns:p14="http://schemas.microsoft.com/office/powerpoint/2010/main" val="40834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time remains, answer: Why does New Zealand have highest youth suicide rate in the developed world? On poster, Top 3 reasons</a:t>
            </a:r>
          </a:p>
          <a:p>
            <a:r>
              <a:rPr lang="en-US" sz="1200" b="1" kern="1200" dirty="0" smtClean="0">
                <a:solidFill>
                  <a:schemeClr val="tx1"/>
                </a:solidFill>
                <a:latin typeface="+mn-lt"/>
                <a:ea typeface="+mn-ea"/>
                <a:cs typeface="+mn-cs"/>
              </a:rPr>
              <a:t>References</a:t>
            </a:r>
          </a:p>
          <a:p>
            <a:r>
              <a:rPr lang="en-US" sz="1200" b="0" kern="1200" dirty="0" smtClean="0">
                <a:solidFill>
                  <a:schemeClr val="tx1"/>
                </a:solidFill>
                <a:latin typeface="+mn-lt"/>
                <a:ea typeface="+mn-ea"/>
                <a:cs typeface="+mn-cs"/>
              </a:rPr>
              <a:t>1. </a:t>
            </a:r>
            <a:r>
              <a:rPr lang="en-US" sz="1200" b="0" u="sng" kern="1200" dirty="0" smtClean="0">
                <a:solidFill>
                  <a:schemeClr val="tx1"/>
                </a:solidFill>
                <a:latin typeface="+mn-lt"/>
                <a:ea typeface="+mn-ea"/>
                <a:cs typeface="+mn-cs"/>
                <a:hlinkClick r:id="rId3"/>
              </a:rPr>
              <a:t>IPCC (2014). </a:t>
            </a:r>
            <a:r>
              <a:rPr lang="en-US" sz="1200" b="0" i="1" u="sng" kern="1200" dirty="0" smtClean="0">
                <a:solidFill>
                  <a:schemeClr val="tx1"/>
                </a:solidFill>
                <a:latin typeface="+mn-lt"/>
                <a:ea typeface="+mn-ea"/>
                <a:cs typeface="+mn-cs"/>
                <a:hlinkClick r:id="rId3"/>
              </a:rPr>
              <a:t>Climate Change 2014: Mitigation of Climate Change</a:t>
            </a:r>
            <a:r>
              <a:rPr lang="en-US" sz="1200" b="0" i="0" u="sng" kern="1200" dirty="0" smtClean="0">
                <a:solidFill>
                  <a:schemeClr val="tx1"/>
                </a:solidFill>
                <a:latin typeface="+mn-lt"/>
                <a:ea typeface="+mn-ea"/>
                <a:cs typeface="+mn-cs"/>
                <a:hlinkClick r:id="rId3"/>
              </a:rPr>
              <a:t> . </a:t>
            </a:r>
            <a:r>
              <a:rPr lang="en-US" sz="1200" b="0" i="0" u="sng" kern="1200" dirty="0" smtClean="0">
                <a:solidFill>
                  <a:schemeClr val="tx1"/>
                </a:solidFill>
                <a:latin typeface="+mn-lt"/>
                <a:ea typeface="+mn-ea"/>
                <a:cs typeface="+mn-cs"/>
                <a:hlinkClick r:id="rId4"/>
              </a:rPr>
              <a:t>EXIT Contribution of Working Group III to the Fifth Assessment Report of the Intergovernmental Panel on Climate Change [Edenhofer, O., R. Pichs-Madruga, Y. Sokona, E. Farahani, S. Kadner, K. Seyboth, A. Adler, I. Baum, S. Brunner, P. Eickemeier, B. Kriemann, J. Savolainen, S. Schlömer, C. von Stechow, T. Zwickel and J.C. Minx (eds.)]. Cambridge University Press, Cambridge, United Kingdom and New York, NY, USA.</a:t>
            </a:r>
          </a:p>
          <a:p>
            <a:r>
              <a:rPr lang="en-US" sz="1200" b="0" kern="1200" dirty="0" smtClean="0">
                <a:solidFill>
                  <a:schemeClr val="tx1"/>
                </a:solidFill>
                <a:latin typeface="+mn-lt"/>
                <a:ea typeface="+mn-ea"/>
                <a:cs typeface="+mn-cs"/>
              </a:rPr>
              <a:t>2. </a:t>
            </a:r>
            <a:r>
              <a:rPr lang="en-US" sz="1200" b="0" u="sng" kern="1200" dirty="0" smtClean="0">
                <a:solidFill>
                  <a:schemeClr val="tx1"/>
                </a:solidFill>
                <a:latin typeface="+mn-lt"/>
                <a:ea typeface="+mn-ea"/>
                <a:cs typeface="+mn-cs"/>
                <a:hlinkClick r:id="rId5"/>
              </a:rPr>
              <a:t>FAO (2014). Agriculture, Forestry and Other Land Use Emissions by Sources and Removals by Sinks.(89 pp, 3.5 M, </a:t>
            </a:r>
            <a:r>
              <a:rPr lang="en-US" sz="1200" b="0" u="sng" kern="1200" dirty="0" smtClean="0">
                <a:solidFill>
                  <a:schemeClr val="tx1"/>
                </a:solidFill>
                <a:latin typeface="+mn-lt"/>
                <a:ea typeface="+mn-ea"/>
                <a:cs typeface="+mn-cs"/>
                <a:hlinkClick r:id="rId6"/>
              </a:rPr>
              <a:t>About PDF) </a:t>
            </a:r>
            <a:r>
              <a:rPr lang="en-US" sz="1200" b="0" u="sng" kern="1200" dirty="0" smtClean="0">
                <a:solidFill>
                  <a:schemeClr val="tx1"/>
                </a:solidFill>
                <a:latin typeface="+mn-lt"/>
                <a:ea typeface="+mn-ea"/>
                <a:cs typeface="+mn-cs"/>
                <a:hlinkClick r:id="rId4"/>
              </a:rPr>
              <a:t>EXIT Climate, Energy and Tenure Division, FAO.</a:t>
            </a:r>
          </a:p>
          <a:p>
            <a:r>
              <a:rPr lang="en-US" sz="1200" b="0" kern="1200" dirty="0" smtClean="0">
                <a:solidFill>
                  <a:schemeClr val="tx1"/>
                </a:solidFill>
                <a:latin typeface="+mn-lt"/>
                <a:ea typeface="+mn-ea"/>
                <a:cs typeface="+mn-cs"/>
              </a:rPr>
              <a:t>3. </a:t>
            </a:r>
            <a:r>
              <a:rPr lang="en-US" sz="1200" b="0" u="sng" kern="1200" dirty="0" smtClean="0">
                <a:solidFill>
                  <a:schemeClr val="tx1"/>
                </a:solidFill>
                <a:latin typeface="+mn-lt"/>
                <a:ea typeface="+mn-ea"/>
                <a:cs typeface="+mn-cs"/>
                <a:hlinkClick r:id="rId7"/>
              </a:rPr>
              <a:t>IPCC (2014): Climate Change 2014: Synthesis Report. Contribution of Working Groups I, II and III to the Fifth Assessment Report of the Intergovernmental Panel on Climate Change.(80 pp, 4.2 M, </a:t>
            </a:r>
            <a:r>
              <a:rPr lang="en-US" sz="1200" b="0" u="sng" kern="1200" dirty="0" smtClean="0">
                <a:solidFill>
                  <a:schemeClr val="tx1"/>
                </a:solidFill>
                <a:latin typeface="+mn-lt"/>
                <a:ea typeface="+mn-ea"/>
                <a:cs typeface="+mn-cs"/>
                <a:hlinkClick r:id="rId6"/>
              </a:rPr>
              <a:t>About PDF) </a:t>
            </a:r>
            <a:r>
              <a:rPr lang="en-US" sz="1200" b="0" u="sng" kern="1200" dirty="0" smtClean="0">
                <a:solidFill>
                  <a:schemeClr val="tx1"/>
                </a:solidFill>
                <a:latin typeface="+mn-lt"/>
                <a:ea typeface="+mn-ea"/>
                <a:cs typeface="+mn-cs"/>
                <a:hlinkClick r:id="rId4"/>
              </a:rPr>
              <a:t>EXIT [Core Writing Team, R.K. Pachauri and L.A. Meyer (eds.)]. IPCC, Geneva, Switzerland, 151 pp.</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14</a:t>
            </a:fld>
            <a:endParaRPr lang="en-US"/>
          </a:p>
        </p:txBody>
      </p:sp>
    </p:spTree>
    <p:extLst>
      <p:ext uri="{BB962C8B-B14F-4D97-AF65-F5344CB8AC3E}">
        <p14:creationId xmlns:p14="http://schemas.microsoft.com/office/powerpoint/2010/main" val="3058472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/news/2017/</a:t>
            </a:r>
            <a:r>
              <a:rPr lang="en-US" dirty="0" err="1" smtClean="0"/>
              <a:t>nov</a:t>
            </a:r>
            <a:r>
              <a:rPr lang="en-US" dirty="0" smtClean="0"/>
              <a:t>/06/</a:t>
            </a:r>
            <a:r>
              <a:rPr lang="en-US" dirty="0" err="1" smtClean="0"/>
              <a:t>nike</a:t>
            </a:r>
            <a:r>
              <a:rPr lang="en-US" dirty="0" smtClean="0"/>
              <a:t>-tax-paradise-papers</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89</a:t>
            </a:fld>
            <a:endParaRPr lang="en-US"/>
          </a:p>
        </p:txBody>
      </p:sp>
    </p:spTree>
    <p:extLst>
      <p:ext uri="{BB962C8B-B14F-4D97-AF65-F5344CB8AC3E}">
        <p14:creationId xmlns:p14="http://schemas.microsoft.com/office/powerpoint/2010/main" val="880452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China Labor Watch (Jan 16, 2018). Apple’s Failed CSR Audit : A Report on Catcher Technology Polluting the Environment and Harming the Health of Workers. Accessed Feb 6, 2018 at http://</a:t>
            </a:r>
            <a:r>
              <a:rPr lang="en-US" sz="1200" kern="1200" dirty="0" err="1" smtClean="0">
                <a:solidFill>
                  <a:schemeClr val="tx1"/>
                </a:solidFill>
                <a:effectLst/>
                <a:latin typeface="+mn-lt"/>
                <a:ea typeface="+mn-ea"/>
                <a:cs typeface="+mn-cs"/>
              </a:rPr>
              <a:t>www.chinalaborwatch.org</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upfile</a:t>
            </a:r>
            <a:r>
              <a:rPr lang="en-US" sz="1200" kern="1200" dirty="0" smtClean="0">
                <a:solidFill>
                  <a:schemeClr val="tx1"/>
                </a:solidFill>
                <a:effectLst/>
                <a:latin typeface="+mn-lt"/>
                <a:ea typeface="+mn-ea"/>
                <a:cs typeface="+mn-cs"/>
              </a:rPr>
              <a:t>/2018_01_12/20180116-1.pdf</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91</a:t>
            </a:fld>
            <a:endParaRPr lang="en-US"/>
          </a:p>
        </p:txBody>
      </p:sp>
    </p:spTree>
    <p:extLst>
      <p:ext uri="{BB962C8B-B14F-4D97-AF65-F5344CB8AC3E}">
        <p14:creationId xmlns:p14="http://schemas.microsoft.com/office/powerpoint/2010/main" val="890742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www.chinalaborwatch.org</a:t>
            </a:r>
            <a:r>
              <a:rPr lang="en-US" dirty="0" smtClean="0"/>
              <a:t>/report/107</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94</a:t>
            </a:fld>
            <a:endParaRPr lang="en-US"/>
          </a:p>
        </p:txBody>
      </p:sp>
    </p:spTree>
    <p:extLst>
      <p:ext uri="{BB962C8B-B14F-4D97-AF65-F5344CB8AC3E}">
        <p14:creationId xmlns:p14="http://schemas.microsoft.com/office/powerpoint/2010/main" val="300151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Boiral</a:t>
            </a:r>
            <a:r>
              <a:rPr lang="en-US" sz="1200" kern="1200" dirty="0" smtClean="0">
                <a:solidFill>
                  <a:schemeClr val="tx1"/>
                </a:solidFill>
                <a:latin typeface="+mn-lt"/>
                <a:ea typeface="+mn-ea"/>
                <a:cs typeface="+mn-cs"/>
              </a:rPr>
              <a:t>, Oliver. (2013). Sustainability reports as simulacra? A counter-account of A and A+ GRI reports. </a:t>
            </a:r>
            <a:r>
              <a:rPr lang="en-US" sz="1200" i="1" kern="1200" dirty="0" smtClean="0">
                <a:solidFill>
                  <a:schemeClr val="tx1"/>
                </a:solidFill>
                <a:latin typeface="+mn-lt"/>
                <a:ea typeface="+mn-ea"/>
                <a:cs typeface="+mn-cs"/>
              </a:rPr>
              <a:t>Accounting, Auditing &amp; Accountability Journal</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26</a:t>
            </a:r>
            <a:r>
              <a:rPr lang="en-US" sz="1200" i="0" kern="1200" dirty="0" smtClean="0">
                <a:solidFill>
                  <a:schemeClr val="tx1"/>
                </a:solidFill>
                <a:latin typeface="+mn-lt"/>
                <a:ea typeface="+mn-ea"/>
                <a:cs typeface="+mn-cs"/>
              </a:rPr>
              <a:t>(7), 1036-1071.</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16</a:t>
            </a:fld>
            <a:endParaRPr lang="en-US"/>
          </a:p>
        </p:txBody>
      </p:sp>
    </p:spTree>
    <p:extLst>
      <p:ext uri="{BB962C8B-B14F-4D97-AF65-F5344CB8AC3E}">
        <p14:creationId xmlns:p14="http://schemas.microsoft.com/office/powerpoint/2010/main" val="3474509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17</a:t>
            </a:fld>
            <a:endParaRPr lang="en-US"/>
          </a:p>
        </p:txBody>
      </p:sp>
    </p:spTree>
    <p:extLst>
      <p:ext uri="{BB962C8B-B14F-4D97-AF65-F5344CB8AC3E}">
        <p14:creationId xmlns:p14="http://schemas.microsoft.com/office/powerpoint/2010/main" val="1732815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www.epa.gov</a:t>
            </a:r>
            <a:r>
              <a:rPr lang="en-US" dirty="0" smtClean="0"/>
              <a:t>/</a:t>
            </a:r>
            <a:r>
              <a:rPr lang="en-US" dirty="0" err="1" smtClean="0"/>
              <a:t>ghgemissions</a:t>
            </a:r>
            <a:r>
              <a:rPr lang="en-US" dirty="0" smtClean="0"/>
              <a:t>/global-greenhouse-gas-emissions-data</a:t>
            </a:r>
          </a:p>
          <a:p>
            <a:r>
              <a:rPr lang="en-US" sz="1200" b="1" kern="1200" dirty="0" smtClean="0">
                <a:solidFill>
                  <a:schemeClr val="tx1"/>
                </a:solidFill>
                <a:latin typeface="+mn-lt"/>
                <a:ea typeface="+mn-ea"/>
                <a:cs typeface="+mn-cs"/>
              </a:rPr>
              <a:t>References</a:t>
            </a:r>
          </a:p>
          <a:p>
            <a:r>
              <a:rPr lang="en-US" sz="1200" b="0" kern="1200" dirty="0" smtClean="0">
                <a:solidFill>
                  <a:schemeClr val="tx1"/>
                </a:solidFill>
                <a:latin typeface="+mn-lt"/>
                <a:ea typeface="+mn-ea"/>
                <a:cs typeface="+mn-cs"/>
              </a:rPr>
              <a:t>1. </a:t>
            </a:r>
            <a:r>
              <a:rPr lang="en-US" sz="1200" b="0" u="sng" kern="1200" dirty="0" smtClean="0">
                <a:solidFill>
                  <a:schemeClr val="tx1"/>
                </a:solidFill>
                <a:latin typeface="+mn-lt"/>
                <a:ea typeface="+mn-ea"/>
                <a:cs typeface="+mn-cs"/>
                <a:hlinkClick r:id="rId3"/>
              </a:rPr>
              <a:t>IPCC (2014). </a:t>
            </a:r>
            <a:r>
              <a:rPr lang="en-US" sz="1200" b="0" i="1" u="sng" kern="1200" dirty="0" smtClean="0">
                <a:solidFill>
                  <a:schemeClr val="tx1"/>
                </a:solidFill>
                <a:latin typeface="+mn-lt"/>
                <a:ea typeface="+mn-ea"/>
                <a:cs typeface="+mn-cs"/>
                <a:hlinkClick r:id="rId3"/>
              </a:rPr>
              <a:t>Climate Change 2014: Mitigation of Climate Change</a:t>
            </a:r>
            <a:r>
              <a:rPr lang="en-US" sz="1200" b="0" i="0" u="sng" kern="1200" dirty="0" smtClean="0">
                <a:solidFill>
                  <a:schemeClr val="tx1"/>
                </a:solidFill>
                <a:latin typeface="+mn-lt"/>
                <a:ea typeface="+mn-ea"/>
                <a:cs typeface="+mn-cs"/>
                <a:hlinkClick r:id="rId3"/>
              </a:rPr>
              <a:t> . </a:t>
            </a:r>
            <a:r>
              <a:rPr lang="en-US" sz="1200" b="0" i="0" u="sng" kern="1200" dirty="0" smtClean="0">
                <a:solidFill>
                  <a:schemeClr val="tx1"/>
                </a:solidFill>
                <a:latin typeface="+mn-lt"/>
                <a:ea typeface="+mn-ea"/>
                <a:cs typeface="+mn-cs"/>
                <a:hlinkClick r:id="rId4"/>
              </a:rPr>
              <a:t>EXIT Contribution of Working Group III to the Fifth Assessment Report of the Intergovernmental Panel on Climate Change [Edenhofer, O., R. Pichs-Madruga, Y. Sokona, E. Farahani, S. Kadner, K. Seyboth, A. Adler, I. Baum, S. Brunner, P. Eickemeier, B. Kriemann, J. Savolainen, S. Schlömer, C. von Stechow, T. Zwickel and J.C. Minx (eds.)]. Cambridge University Press, Cambridge, United Kingdom and New York, NY, USA.</a:t>
            </a:r>
          </a:p>
          <a:p>
            <a:r>
              <a:rPr lang="en-US" sz="1200" b="0" kern="1200" dirty="0" smtClean="0">
                <a:solidFill>
                  <a:schemeClr val="tx1"/>
                </a:solidFill>
                <a:latin typeface="+mn-lt"/>
                <a:ea typeface="+mn-ea"/>
                <a:cs typeface="+mn-cs"/>
              </a:rPr>
              <a:t>2. </a:t>
            </a:r>
            <a:r>
              <a:rPr lang="en-US" sz="1200" b="0" u="sng" kern="1200" dirty="0" smtClean="0">
                <a:solidFill>
                  <a:schemeClr val="tx1"/>
                </a:solidFill>
                <a:latin typeface="+mn-lt"/>
                <a:ea typeface="+mn-ea"/>
                <a:cs typeface="+mn-cs"/>
                <a:hlinkClick r:id="rId5"/>
              </a:rPr>
              <a:t>FAO (2014). Agriculture, Forestry and Other Land Use Emissions by Sources and Removals by Sinks.(89 pp, 3.5 M, </a:t>
            </a:r>
            <a:r>
              <a:rPr lang="en-US" sz="1200" b="0" u="sng" kern="1200" dirty="0" smtClean="0">
                <a:solidFill>
                  <a:schemeClr val="tx1"/>
                </a:solidFill>
                <a:latin typeface="+mn-lt"/>
                <a:ea typeface="+mn-ea"/>
                <a:cs typeface="+mn-cs"/>
                <a:hlinkClick r:id="rId6"/>
              </a:rPr>
              <a:t>About PDF) </a:t>
            </a:r>
            <a:r>
              <a:rPr lang="en-US" sz="1200" b="0" u="sng" kern="1200" dirty="0" smtClean="0">
                <a:solidFill>
                  <a:schemeClr val="tx1"/>
                </a:solidFill>
                <a:latin typeface="+mn-lt"/>
                <a:ea typeface="+mn-ea"/>
                <a:cs typeface="+mn-cs"/>
                <a:hlinkClick r:id="rId4"/>
              </a:rPr>
              <a:t>EXIT Climate, Energy and Tenure Division, FAO.</a:t>
            </a:r>
          </a:p>
          <a:p>
            <a:r>
              <a:rPr lang="en-US" sz="1200" b="0" kern="1200" dirty="0" smtClean="0">
                <a:solidFill>
                  <a:schemeClr val="tx1"/>
                </a:solidFill>
                <a:latin typeface="+mn-lt"/>
                <a:ea typeface="+mn-ea"/>
                <a:cs typeface="+mn-cs"/>
              </a:rPr>
              <a:t>3. </a:t>
            </a:r>
            <a:r>
              <a:rPr lang="en-US" sz="1200" b="0" u="sng" kern="1200" dirty="0" smtClean="0">
                <a:solidFill>
                  <a:schemeClr val="tx1"/>
                </a:solidFill>
                <a:latin typeface="+mn-lt"/>
                <a:ea typeface="+mn-ea"/>
                <a:cs typeface="+mn-cs"/>
                <a:hlinkClick r:id="rId7"/>
              </a:rPr>
              <a:t>IPCC (2014): Climate Change 2014: Synthesis Report. Contribution of Working Groups I, II and III to the Fifth Assessment Report of the Intergovernmental Panel on Climate Change.(80 pp, 4.2 M, </a:t>
            </a:r>
            <a:r>
              <a:rPr lang="en-US" sz="1200" b="0" u="sng" kern="1200" dirty="0" smtClean="0">
                <a:solidFill>
                  <a:schemeClr val="tx1"/>
                </a:solidFill>
                <a:latin typeface="+mn-lt"/>
                <a:ea typeface="+mn-ea"/>
                <a:cs typeface="+mn-cs"/>
                <a:hlinkClick r:id="rId6"/>
              </a:rPr>
              <a:t>About PDF) </a:t>
            </a:r>
            <a:r>
              <a:rPr lang="en-US" sz="1200" b="0" u="sng" kern="1200" dirty="0" smtClean="0">
                <a:solidFill>
                  <a:schemeClr val="tx1"/>
                </a:solidFill>
                <a:latin typeface="+mn-lt"/>
                <a:ea typeface="+mn-ea"/>
                <a:cs typeface="+mn-cs"/>
                <a:hlinkClick r:id="rId4"/>
              </a:rPr>
              <a:t>EXIT [Core Writing Team, R.K. Pachauri and L.A. Meyer (eds.)]. IPCC, Geneva, Switzerland, 151 pp.</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19</a:t>
            </a:fld>
            <a:endParaRPr lang="en-US"/>
          </a:p>
        </p:txBody>
      </p:sp>
    </p:spTree>
    <p:extLst>
      <p:ext uri="{BB962C8B-B14F-4D97-AF65-F5344CB8AC3E}">
        <p14:creationId xmlns:p14="http://schemas.microsoft.com/office/powerpoint/2010/main" val="436328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www.epa.gov</a:t>
            </a:r>
            <a:r>
              <a:rPr lang="en-US" dirty="0" smtClean="0"/>
              <a:t>/</a:t>
            </a:r>
            <a:r>
              <a:rPr lang="en-US" dirty="0" err="1" smtClean="0"/>
              <a:t>ghgemissions</a:t>
            </a:r>
            <a:r>
              <a:rPr lang="en-US" dirty="0" smtClean="0"/>
              <a:t>/global-greenhouse-gas-emissions-data</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20</a:t>
            </a:fld>
            <a:endParaRPr lang="en-US"/>
          </a:p>
        </p:txBody>
      </p:sp>
    </p:spTree>
    <p:extLst>
      <p:ext uri="{BB962C8B-B14F-4D97-AF65-F5344CB8AC3E}">
        <p14:creationId xmlns:p14="http://schemas.microsoft.com/office/powerpoint/2010/main" val="1232061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www.huffingtonpost.com</a:t>
            </a:r>
            <a:r>
              <a:rPr lang="en-US" sz="1200" kern="1200" dirty="0" smtClean="0">
                <a:solidFill>
                  <a:schemeClr val="tx1"/>
                </a:solidFill>
                <a:latin typeface="+mn-lt"/>
                <a:ea typeface="+mn-ea"/>
                <a:cs typeface="+mn-cs"/>
              </a:rPr>
              <a:t>/rep-</a:t>
            </a:r>
            <a:r>
              <a:rPr lang="en-US" sz="1200" kern="1200" dirty="0" err="1" smtClean="0">
                <a:solidFill>
                  <a:schemeClr val="tx1"/>
                </a:solidFill>
                <a:latin typeface="+mn-lt"/>
                <a:ea typeface="+mn-ea"/>
                <a:cs typeface="+mn-cs"/>
              </a:rPr>
              <a:t>bernie</a:t>
            </a:r>
            <a:r>
              <a:rPr lang="en-US" sz="1200" kern="1200" dirty="0" smtClean="0">
                <a:solidFill>
                  <a:schemeClr val="tx1"/>
                </a:solidFill>
                <a:latin typeface="+mn-lt"/>
                <a:ea typeface="+mn-ea"/>
                <a:cs typeface="+mn-cs"/>
              </a:rPr>
              <a:t>-sanders/what-can-we-learn-from-de_b_3339736.html?utm_hp_ref=</a:t>
            </a:r>
            <a:r>
              <a:rPr lang="en-US" sz="1200" kern="1200" dirty="0" err="1" smtClean="0">
                <a:solidFill>
                  <a:schemeClr val="tx1"/>
                </a:solidFill>
                <a:latin typeface="+mn-lt"/>
                <a:ea typeface="+mn-ea"/>
                <a:cs typeface="+mn-cs"/>
              </a:rPr>
              <a:t>tw</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Denmark is a small, homogenous nation of about 5.5 million people. The United States is a melting pot of more than 315 million people. No question about it, Denmark and the United States are very different countries. Nonetheless, are there lessons that we can learn from Denmark?</a:t>
            </a:r>
          </a:p>
          <a:p>
            <a:r>
              <a:rPr lang="en-US" sz="1200" kern="1200" dirty="0" smtClean="0">
                <a:solidFill>
                  <a:schemeClr val="tx1"/>
                </a:solidFill>
                <a:latin typeface="+mn-lt"/>
                <a:ea typeface="+mn-ea"/>
                <a:cs typeface="+mn-cs"/>
              </a:rPr>
              <a:t>In Denmark, social policy in areas like health care, child care, education and protecting the unemployed are part of a “solidarity system” that makes sure that almost no one falls into economic despair. Danes pay very high taxes, but in return enjoy a quality of life that many Americans would find hard to believe.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Health care in Denmark is universal, free of charge and high quality. Everybody is covered as a right of citizenship. The Danish health care system is popular, with patient satisfaction much higher than in our country. In Denmark, every citizen can choose a doctor in their area. Prescription drugs are inexpensive and free for those under 18 years of age. Interestingly, despite their universal coverage, the Danish health care system is far more cost-effective than ours.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Denmark, more than 75 percent of the people are members of trade unions. In America today, as a result of the political and economic power of corporate America and the billionaire class, we are seeing a sustained and brutal attack against the economic well-being of the American worker.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22</a:t>
            </a:fld>
            <a:endParaRPr lang="en-US"/>
          </a:p>
        </p:txBody>
      </p:sp>
    </p:spTree>
    <p:extLst>
      <p:ext uri="{BB962C8B-B14F-4D97-AF65-F5344CB8AC3E}">
        <p14:creationId xmlns:p14="http://schemas.microsoft.com/office/powerpoint/2010/main" val="99697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www.express.co.uk</a:t>
            </a:r>
            <a:r>
              <a:rPr lang="en-US" dirty="0" smtClean="0"/>
              <a:t>/news/world/880113/Italy-crisis-European-Union-budget-Jyrki-Katainen-Paolo-Gentiloni</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23</a:t>
            </a:fld>
            <a:endParaRPr lang="en-US"/>
          </a:p>
        </p:txBody>
      </p:sp>
    </p:spTree>
    <p:extLst>
      <p:ext uri="{BB962C8B-B14F-4D97-AF65-F5344CB8AC3E}">
        <p14:creationId xmlns:p14="http://schemas.microsoft.com/office/powerpoint/2010/main" val="13020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30E2307-1E40-4E12-8716-25BFDA8E7013}" type="datetime1">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5/1/18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5/1/18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5/1/18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5/1/18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5CFCF5A-EA79-452C-A52C-1A2668C2E7DF}" type="datetime1">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E5C4C28-BD4B-4892-9A2D-6E19BD753A9A}" type="datetime1">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Grayscale to Color Picture">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t>5/1/18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8B41F-3CBF-45F1-A7F5-4BDE834EC72E}" type="slidenum">
              <a:rPr lang="en-US" smtClean="0"/>
              <a:t>‹#›</a:t>
            </a:fld>
            <a:endParaRPr lang="en-US"/>
          </a:p>
        </p:txBody>
      </p:sp>
      <p:sp>
        <p:nvSpPr>
          <p:cNvPr id="6" name="Grayscale Picture Placeholder"/>
          <p:cNvSpPr>
            <a:spLocks noGrp="1"/>
          </p:cNvSpPr>
          <p:nvPr>
            <p:ph type="pic" sz="quarter" idx="13"/>
          </p:nvPr>
        </p:nvSpPr>
        <p:spPr>
          <a:xfrm>
            <a:off x="1762589" y="931746"/>
            <a:ext cx="5618822" cy="4994508"/>
          </a:xfrm>
          <a:noFill/>
        </p:spPr>
        <p:txBody>
          <a:bodyPr/>
          <a:lstStyle>
            <a:lvl1pPr marL="0" indent="0" algn="ctr">
              <a:buNone/>
              <a:defRPr/>
            </a:lvl1pPr>
          </a:lstStyle>
          <a:p>
            <a:r>
              <a:rPr lang="en-US" smtClean="0"/>
              <a:t>Click icon to add picture</a:t>
            </a:r>
            <a:endParaRPr lang="en-US" dirty="0"/>
          </a:p>
        </p:txBody>
      </p:sp>
      <p:sp>
        <p:nvSpPr>
          <p:cNvPr id="8" name="Color Picture Placeholder"/>
          <p:cNvSpPr>
            <a:spLocks noGrp="1"/>
          </p:cNvSpPr>
          <p:nvPr>
            <p:ph type="pic" sz="quarter" idx="14"/>
          </p:nvPr>
        </p:nvSpPr>
        <p:spPr>
          <a:xfrm>
            <a:off x="1762589" y="931746"/>
            <a:ext cx="5618822" cy="4994508"/>
          </a:xfrm>
          <a:noFill/>
        </p:spPr>
        <p:txBody>
          <a:bodyPr/>
          <a:lstStyle>
            <a:lvl1pPr marL="0" indent="0" algn="ctr">
              <a:buNone/>
              <a:defRPr/>
            </a:lvl1pPr>
          </a:lstStyle>
          <a:p>
            <a:r>
              <a:rPr lang="en-US" smtClean="0"/>
              <a:t>Click icon to add picture</a:t>
            </a:r>
            <a:endParaRPr lang="en-US" dirty="0"/>
          </a:p>
        </p:txBody>
      </p:sp>
      <p:sp>
        <p:nvSpPr>
          <p:cNvPr id="9"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change the pictures</a:t>
            </a:r>
            <a:r>
              <a:rPr lang="en-US" sz="105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a Picture Placeholder. (Home tab, Select, Selection Pane). Click the eye icon to hide or show an object. </a:t>
            </a:r>
          </a:p>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 If you don’t see the Pictures icon,</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click the Reset button (Home tab, Slides, Reset).</a:t>
            </a:r>
            <a:endParaRPr lang="en-US" sz="1050" dirty="0" smtClean="0">
              <a:solidFill>
                <a:prstClr val="white">
                  <a:lumMod val="50000"/>
                </a:prstClr>
              </a:solidFill>
              <a:latin typeface="Calibri Light" panose="020F0302020204030204" pitchFamily="34" charset="0"/>
              <a:cs typeface="Calibri" panose="020F0502020204030204" pitchFamily="34" charset="0"/>
            </a:endParaRPr>
          </a:p>
          <a:p>
            <a:pPr>
              <a:spcBef>
                <a:spcPts val="450"/>
              </a:spcBef>
            </a:pPr>
            <a:r>
              <a:rPr lang="en-US" sz="105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marL="0" marR="0" indent="0" algn="l" defTabSz="685800" rtl="0" eaLnBrk="1" fontAlgn="auto" latinLnBrk="0" hangingPunct="1">
              <a:lnSpc>
                <a:spcPct val="100000"/>
              </a:lnSpc>
              <a:spcBef>
                <a:spcPts val="450"/>
              </a:spcBef>
              <a:spcAft>
                <a:spcPts val="0"/>
              </a:spcAft>
              <a:buClrTx/>
              <a:buSzTx/>
              <a:buFontTx/>
              <a:buNone/>
              <a:tabLst/>
              <a:defRPr/>
            </a:pPr>
            <a:r>
              <a:rPr lang="en-US" sz="1050" baseline="0" dirty="0" smtClean="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332473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827590" y="304799"/>
            <a:ext cx="4164013" cy="1447800"/>
          </a:xfrm>
        </p:spPr>
        <p:txBody>
          <a:bodyPr/>
          <a:lstStyle>
            <a:lvl1pPr algn="r">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r>
              <a:rPr lang="en-US" smtClean="0"/>
              <a:t>10/27/15</a:t>
            </a:r>
            <a:endParaRPr lang="en-US"/>
          </a:p>
        </p:txBody>
      </p:sp>
      <p:sp>
        <p:nvSpPr>
          <p:cNvPr id="8" name="Content Placeholder 7"/>
          <p:cNvSpPr>
            <a:spLocks noGrp="1"/>
          </p:cNvSpPr>
          <p:nvPr>
            <p:ph sz="quarter" idx="13"/>
          </p:nvPr>
        </p:nvSpPr>
        <p:spPr>
          <a:xfrm>
            <a:off x="712789" y="1905000"/>
            <a:ext cx="7716839"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288439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1FD9D02-426E-46C9-9EE9-0DE1EF8B2838}" type="datetime1">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D1D110F-3F4E-48D9-B8AA-5D0E825AFDBA}" type="datetime1">
              <a:rPr lang="en-US" smtClean="0"/>
              <a:pPr/>
              <a:t>5/1/18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1FAA6B6-10E5-4810-BC9F-DA72D8452E73}" type="datetime1">
              <a:rPr lang="en-US" smtClean="0"/>
              <a:pPr/>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D18D072-EF12-4AA2-BD71-ABC68B06D0E2}" type="datetime1">
              <a:rPr lang="en-US" smtClean="0"/>
              <a:pPr/>
              <a:t>5/1/18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8CDBF60-6CC3-4B74-A60D-3486985E4346}" type="datetime1">
              <a:rPr lang="en-US" smtClean="0"/>
              <a:pPr/>
              <a:t>5/1/18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5/1/18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20"/>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dirty="0"/>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9D1D110F-3F4E-48D9-B8AA-5D0E825AFDBA}" type="datetime1">
              <a:rPr lang="en-US" smtClean="0"/>
              <a:pPr/>
              <a:t>5/1/18</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687D7A59-36E2-48B9-B146-C1E59501F6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Lst>
  <p:hf sldNum="0" hdr="0" ftr="0" dt="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hyperlink" Target="http://davidboje.com/Ital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1" Type="http://schemas.openxmlformats.org/officeDocument/2006/relationships/hyperlink" Target="https://www.youtube.com/watch?v=8uoF22dc6QI&amp;t=101s" TargetMode="External"/><Relationship Id="rId12" Type="http://schemas.openxmlformats.org/officeDocument/2006/relationships/hyperlink" Target="https://www.youtube.com/watch?v=72004w2Nsfs" TargetMode="External"/><Relationship Id="rId13" Type="http://schemas.openxmlformats.org/officeDocument/2006/relationships/hyperlink" Target="https://www.youtube.com/watch?v=P2JQFyFcbRU" TargetMode="External"/><Relationship Id="rId14" Type="http://schemas.openxmlformats.org/officeDocument/2006/relationships/hyperlink" Target="https://www.youtube.com/watch?v=-ppkVx0fRPY&amp;t=4s" TargetMode="External"/><Relationship Id="rId15" Type="http://schemas.openxmlformats.org/officeDocument/2006/relationships/hyperlink" Target="https://www.youtube.com/watch?v=pMMqB5iqudY" TargetMode="External"/><Relationship Id="rId16" Type="http://schemas.openxmlformats.org/officeDocument/2006/relationships/hyperlink" Target="https://www.youtube.com/watch?v=YgrAtDRj_mQ" TargetMode="External"/><Relationship Id="rId17" Type="http://schemas.openxmlformats.org/officeDocument/2006/relationships/hyperlink" Target="https://www.youtube.com/watch?v=_mbBzJDcrEY"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epa.gov/ghgemissions/global-greenhouse-gas-emissions-data" TargetMode="External"/><Relationship Id="rId4" Type="http://schemas.openxmlformats.org/officeDocument/2006/relationships/hyperlink" Target="https://www.youtube.com/watch?v=y-sQXpX0lWA" TargetMode="External"/><Relationship Id="rId5" Type="http://schemas.openxmlformats.org/officeDocument/2006/relationships/hyperlink" Target="https://www.youtube.com/watch?v=pUv2X_f_kK4" TargetMode="External"/><Relationship Id="rId6" Type="http://schemas.openxmlformats.org/officeDocument/2006/relationships/hyperlink" Target="https://www.youtube.com/watch?v=GX8sOrz_-Fg" TargetMode="External"/><Relationship Id="rId7" Type="http://schemas.openxmlformats.org/officeDocument/2006/relationships/hyperlink" Target="https://www.youtube.com/watch?v=yboLgZPCAR8" TargetMode="External"/><Relationship Id="rId8" Type="http://schemas.openxmlformats.org/officeDocument/2006/relationships/hyperlink" Target="https://www.youtube.com/watch?v=9GorqroigqM" TargetMode="External"/><Relationship Id="rId9" Type="http://schemas.openxmlformats.org/officeDocument/2006/relationships/hyperlink" Target="https://www.youtube.com/watch?v=ut3URdEzlKQ&amp;t=123s" TargetMode="External"/><Relationship Id="rId10" Type="http://schemas.openxmlformats.org/officeDocument/2006/relationships/hyperlink" Target="https://www.youtube.com/watch?v=wp6YrHzcwhA&amp;t=41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en.wikipedia.org/wiki/Human_extinc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mmondreams.org/views/2010/06/19/driven-globalization-todays-slave-trade-thrives-home-and-abroa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www.mypalmbeachpost.com/news/carlitos/"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huffingtonpost.com/entry/migrant-workers-rape-lawsuit-eeoc_us_55f1ee88e4b093be51be3ceb" TargetMode="Externa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1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Purchasing-power_parity"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2f5m-jBf81Q"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hyperlink" Target="http://davidboje.com/Boje/CHAPTER%2004%20WILDA%20SHELTON.pdf" TargetMode="External"/><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vidboje.com/Italy" TargetMode="External"/><Relationship Id="rId3"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huffingtonpost.com/entry/migrant-workers-rape-lawsuit-eeoc_us_55f1ee88e4b093be51be3ceb" TargetMode="External"/><Relationship Id="rId3" Type="http://schemas.openxmlformats.org/officeDocument/2006/relationships/image" Target="../media/image2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mmondreams.org/views/2010/06/19/driven-globalization-todays-slave-trade-thrives-home-and-abroad"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www.mypalmbeachpost.com/news/carlitos/"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hinalaborwatch.org/report/7"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259484"/>
          </a:xfrm>
          <a:prstGeom prst="rect">
            <a:avLst/>
          </a:prstGeom>
        </p:spPr>
      </p:pic>
      <p:sp>
        <p:nvSpPr>
          <p:cNvPr id="2" name="Title 1"/>
          <p:cNvSpPr>
            <a:spLocks noGrp="1"/>
          </p:cNvSpPr>
          <p:nvPr>
            <p:ph type="ctrTitle"/>
          </p:nvPr>
        </p:nvSpPr>
        <p:spPr>
          <a:xfrm>
            <a:off x="360947" y="1256632"/>
            <a:ext cx="8676106" cy="2163297"/>
          </a:xfrm>
        </p:spPr>
        <p:txBody>
          <a:bodyPr>
            <a:noAutofit/>
          </a:bodyPr>
          <a:lstStyle/>
          <a:p>
            <a:r>
              <a:rPr lang="en-US" sz="6600" b="1" dirty="0" smtClean="0">
                <a:solidFill>
                  <a:schemeClr val="bg1"/>
                </a:solidFill>
              </a:rPr>
              <a:t>Globalization and the End of the World</a:t>
            </a:r>
            <a:endParaRPr lang="en-US" sz="6600" b="1" dirty="0">
              <a:solidFill>
                <a:schemeClr val="bg1"/>
              </a:solidFill>
            </a:endParaRPr>
          </a:p>
        </p:txBody>
      </p:sp>
      <p:sp>
        <p:nvSpPr>
          <p:cNvPr id="3" name="Subtitle 2"/>
          <p:cNvSpPr>
            <a:spLocks noGrp="1"/>
          </p:cNvSpPr>
          <p:nvPr>
            <p:ph type="subTitle" idx="1"/>
          </p:nvPr>
        </p:nvSpPr>
        <p:spPr>
          <a:xfrm>
            <a:off x="220746" y="3757382"/>
            <a:ext cx="7086600" cy="1020953"/>
          </a:xfrm>
        </p:spPr>
        <p:txBody>
          <a:bodyPr>
            <a:normAutofit fontScale="92500" lnSpcReduction="20000"/>
          </a:bodyPr>
          <a:lstStyle/>
          <a:p>
            <a:r>
              <a:rPr lang="en-US" sz="2900" b="1" dirty="0" smtClean="0"/>
              <a:t>David M. Boje, Ph.D.</a:t>
            </a:r>
          </a:p>
          <a:p>
            <a:r>
              <a:rPr lang="en-US" b="1" dirty="0" smtClean="0"/>
              <a:t>New Mexico State University</a:t>
            </a:r>
          </a:p>
          <a:p>
            <a:r>
              <a:rPr lang="en-US" dirty="0" smtClean="0"/>
              <a:t> </a:t>
            </a:r>
          </a:p>
          <a:p>
            <a:endParaRPr lang="en-US" dirty="0"/>
          </a:p>
          <a:p>
            <a:endParaRPr lang="en-US" dirty="0"/>
          </a:p>
        </p:txBody>
      </p:sp>
      <p:sp>
        <p:nvSpPr>
          <p:cNvPr id="4" name="Rectangle 3"/>
          <p:cNvSpPr/>
          <p:nvPr/>
        </p:nvSpPr>
        <p:spPr>
          <a:xfrm>
            <a:off x="0" y="4778335"/>
            <a:ext cx="9144000" cy="2062103"/>
          </a:xfrm>
          <a:prstGeom prst="rect">
            <a:avLst/>
          </a:prstGeom>
        </p:spPr>
        <p:txBody>
          <a:bodyPr wrap="square">
            <a:spAutoFit/>
          </a:bodyPr>
          <a:lstStyle/>
          <a:p>
            <a:pPr algn="ctr"/>
            <a:r>
              <a:rPr lang="en-US" sz="3200" b="1" dirty="0">
                <a:solidFill>
                  <a:srgbClr val="EAC968"/>
                </a:solidFill>
              </a:rPr>
              <a:t>Guest of </a:t>
            </a:r>
            <a:r>
              <a:rPr lang="en-US" sz="3200" b="1" dirty="0" err="1">
                <a:solidFill>
                  <a:srgbClr val="EAC968"/>
                </a:solidFill>
              </a:rPr>
              <a:t>Alessio</a:t>
            </a:r>
            <a:r>
              <a:rPr lang="en-US" sz="3200" b="1" dirty="0">
                <a:solidFill>
                  <a:srgbClr val="EAC968"/>
                </a:solidFill>
              </a:rPr>
              <a:t> </a:t>
            </a:r>
            <a:r>
              <a:rPr lang="en-US" sz="3200" b="1" dirty="0" err="1">
                <a:solidFill>
                  <a:srgbClr val="EAC968"/>
                </a:solidFill>
              </a:rPr>
              <a:t>Sartore</a:t>
            </a:r>
            <a:r>
              <a:rPr lang="en-US" sz="3200" b="1" dirty="0">
                <a:solidFill>
                  <a:srgbClr val="EAC968"/>
                </a:solidFill>
              </a:rPr>
              <a:t>, Ph.D.</a:t>
            </a:r>
          </a:p>
          <a:p>
            <a:pPr algn="ctr"/>
            <a:r>
              <a:rPr lang="en-US" sz="3200" b="1" dirty="0" smtClean="0">
                <a:solidFill>
                  <a:srgbClr val="EAC968"/>
                </a:solidFill>
              </a:rPr>
              <a:t>IULM University of Milan, Italy</a:t>
            </a:r>
          </a:p>
          <a:p>
            <a:endParaRPr lang="en-US" sz="3200" dirty="0"/>
          </a:p>
          <a:p>
            <a:pPr algn="ctr"/>
            <a:r>
              <a:rPr lang="en-US" sz="3200" dirty="0" smtClean="0"/>
              <a:t>Slides &amp; books at </a:t>
            </a:r>
            <a:r>
              <a:rPr lang="en-US" sz="3200" b="1" dirty="0" smtClean="0">
                <a:hlinkClick r:id="rId3"/>
              </a:rPr>
              <a:t>http://davidboje.com/Italy</a:t>
            </a:r>
            <a:r>
              <a:rPr lang="en-US" sz="3200" b="1" dirty="0" smtClean="0"/>
              <a:t> </a:t>
            </a:r>
            <a:endParaRPr lang="en-US" sz="3200" b="1" dirty="0"/>
          </a:p>
        </p:txBody>
      </p:sp>
    </p:spTree>
    <p:extLst>
      <p:ext uri="{BB962C8B-B14F-4D97-AF65-F5344CB8AC3E}">
        <p14:creationId xmlns:p14="http://schemas.microsoft.com/office/powerpoint/2010/main" val="35658599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3200" b="1" dirty="0"/>
              <a:t>What is Globalization doing to End the </a:t>
            </a:r>
            <a:r>
              <a:rPr lang="en-US" sz="3200" b="1" dirty="0" smtClean="0"/>
              <a:t>World in your children’s children’s lifetime?</a:t>
            </a:r>
            <a:endParaRPr lang="en-US" sz="3200" b="1" dirty="0"/>
          </a:p>
        </p:txBody>
      </p:sp>
      <p:sp>
        <p:nvSpPr>
          <p:cNvPr id="3" name="Content Placeholder 2"/>
          <p:cNvSpPr>
            <a:spLocks noGrp="1"/>
          </p:cNvSpPr>
          <p:nvPr>
            <p:ph idx="1"/>
          </p:nvPr>
        </p:nvSpPr>
        <p:spPr>
          <a:xfrm>
            <a:off x="571500" y="1740809"/>
            <a:ext cx="8001000" cy="4994122"/>
          </a:xfrm>
        </p:spPr>
        <p:txBody>
          <a:bodyPr>
            <a:normAutofit fontScale="92500" lnSpcReduction="20000"/>
          </a:bodyPr>
          <a:lstStyle/>
          <a:p>
            <a:pPr marL="0" indent="0">
              <a:buNone/>
            </a:pPr>
            <a:r>
              <a:rPr lang="en-US" dirty="0" smtClean="0"/>
              <a:t>Results of focus groups so far, when asked: </a:t>
            </a:r>
            <a:r>
              <a:rPr lang="en-US" b="1" dirty="0" smtClean="0"/>
              <a:t>What was #1 Extinction threat that can bring about end of the world?</a:t>
            </a:r>
          </a:p>
          <a:p>
            <a:pPr>
              <a:buAutoNum type="arabicPeriod"/>
            </a:pPr>
            <a:r>
              <a:rPr lang="en-US" sz="3000" b="1" dirty="0" smtClean="0">
                <a:solidFill>
                  <a:srgbClr val="FF0000"/>
                </a:solidFill>
              </a:rPr>
              <a:t>Donald J. Trump</a:t>
            </a:r>
          </a:p>
          <a:p>
            <a:pPr>
              <a:buAutoNum type="arabicPeriod"/>
            </a:pPr>
            <a:r>
              <a:rPr lang="en-US" dirty="0" smtClean="0"/>
              <a:t>Climate Change</a:t>
            </a:r>
          </a:p>
          <a:p>
            <a:pPr>
              <a:buAutoNum type="arabicPeriod"/>
            </a:pPr>
            <a:r>
              <a:rPr lang="en-US" dirty="0" smtClean="0"/>
              <a:t>Nuclear War</a:t>
            </a:r>
          </a:p>
          <a:p>
            <a:pPr>
              <a:buAutoNum type="arabicPeriod"/>
            </a:pPr>
            <a:r>
              <a:rPr lang="en-US" dirty="0" smtClean="0"/>
              <a:t>Pandemic</a:t>
            </a:r>
          </a:p>
          <a:p>
            <a:pPr>
              <a:buAutoNum type="arabicPeriod"/>
            </a:pPr>
            <a:r>
              <a:rPr lang="en-US" dirty="0" smtClean="0"/>
              <a:t>Introduction of Exotic Species</a:t>
            </a:r>
          </a:p>
          <a:p>
            <a:pPr>
              <a:buAutoNum type="arabicPeriod"/>
            </a:pPr>
            <a:r>
              <a:rPr lang="en-US" dirty="0" smtClean="0"/>
              <a:t>Deforestation/Habitat Loss</a:t>
            </a:r>
          </a:p>
          <a:p>
            <a:pPr>
              <a:buAutoNum type="arabicPeriod"/>
            </a:pPr>
            <a:r>
              <a:rPr lang="en-US" dirty="0" smtClean="0"/>
              <a:t>Pollution</a:t>
            </a:r>
          </a:p>
          <a:p>
            <a:pPr>
              <a:buAutoNum type="arabicPeriod"/>
            </a:pPr>
            <a:r>
              <a:rPr lang="en-US" dirty="0" smtClean="0"/>
              <a:t>Non-human causes </a:t>
            </a:r>
            <a:r>
              <a:rPr lang="en-US" dirty="0" smtClean="0">
                <a:sym typeface="Wingdings"/>
              </a:rPr>
              <a:t></a:t>
            </a:r>
            <a:r>
              <a:rPr lang="en-US" dirty="0" smtClean="0"/>
              <a:t>Asteroid</a:t>
            </a:r>
            <a:r>
              <a:rPr lang="en-US" dirty="0" smtClean="0">
                <a:sym typeface="Wingdings"/>
              </a:rPr>
              <a:t>, Alien </a:t>
            </a:r>
            <a:r>
              <a:rPr lang="en-US" dirty="0" err="1" smtClean="0">
                <a:sym typeface="Wingdings"/>
              </a:rPr>
              <a:t>Invastion</a:t>
            </a:r>
            <a:r>
              <a:rPr lang="en-US" dirty="0" smtClean="0">
                <a:sym typeface="Wingdings"/>
              </a:rPr>
              <a:t>, etc.</a:t>
            </a:r>
            <a:endParaRPr lang="en-US" dirty="0" smtClean="0"/>
          </a:p>
        </p:txBody>
      </p:sp>
      <p:sp>
        <p:nvSpPr>
          <p:cNvPr id="4" name="TextBox 3"/>
          <p:cNvSpPr txBox="1"/>
          <p:nvPr/>
        </p:nvSpPr>
        <p:spPr>
          <a:xfrm>
            <a:off x="5451437" y="3067818"/>
            <a:ext cx="3310820" cy="3046988"/>
          </a:xfrm>
          <a:prstGeom prst="rect">
            <a:avLst/>
          </a:prstGeom>
          <a:noFill/>
        </p:spPr>
        <p:txBody>
          <a:bodyPr wrap="square" rtlCol="0">
            <a:spAutoFit/>
          </a:bodyPr>
          <a:lstStyle/>
          <a:p>
            <a:r>
              <a:rPr lang="en-US" sz="3200" b="1" dirty="0"/>
              <a:t>Extinction Event: causes drastic change in # of species in short period of geologic time</a:t>
            </a:r>
          </a:p>
        </p:txBody>
      </p:sp>
    </p:spTree>
    <p:extLst>
      <p:ext uri="{BB962C8B-B14F-4D97-AF65-F5344CB8AC3E}">
        <p14:creationId xmlns:p14="http://schemas.microsoft.com/office/powerpoint/2010/main" val="2274196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7692"/>
            <a:ext cx="9144000" cy="6740308"/>
          </a:xfrm>
          <a:prstGeom prst="rect">
            <a:avLst/>
          </a:prstGeom>
          <a:solidFill>
            <a:schemeClr val="bg1"/>
          </a:solidFill>
        </p:spPr>
        <p:txBody>
          <a:bodyPr wrap="square" rtlCol="0">
            <a:spAutoFit/>
          </a:bodyPr>
          <a:lstStyle/>
          <a:p>
            <a:r>
              <a:rPr lang="en-US" sz="3600" dirty="0" smtClean="0">
                <a:latin typeface="Arial Black"/>
                <a:cs typeface="Arial Black"/>
              </a:rPr>
              <a:t>[In TRUMPLAND] there </a:t>
            </a:r>
            <a:r>
              <a:rPr lang="en-US" sz="3600" dirty="0">
                <a:latin typeface="Arial Black"/>
                <a:cs typeface="Arial Black"/>
              </a:rPr>
              <a:t>is a massive amount of economic anxiety. Unemployment is much too high, wages and income are too low, millions of Americans are struggling to find affordable health care and the gap between the very rich and everyone else is growing </a:t>
            </a:r>
            <a:r>
              <a:rPr lang="en-US" sz="3600" dirty="0" smtClean="0">
                <a:latin typeface="Arial Black"/>
                <a:cs typeface="Arial Black"/>
              </a:rPr>
              <a:t>wider</a:t>
            </a:r>
            <a:r>
              <a:rPr lang="mr-IN" sz="3600" dirty="0" smtClean="0">
                <a:latin typeface="Arial Black"/>
                <a:cs typeface="Arial Black"/>
              </a:rPr>
              <a:t>…</a:t>
            </a:r>
            <a:r>
              <a:rPr lang="en-US" sz="3600" dirty="0" smtClean="0">
                <a:latin typeface="Arial Black"/>
                <a:cs typeface="Arial Black"/>
              </a:rPr>
              <a:t> </a:t>
            </a:r>
            <a:r>
              <a:rPr lang="en-US" sz="3600" dirty="0"/>
              <a:t>Many of our people are physically exhausted as they work the longest hours of any industrialized country and have far less paid vacation time than other major </a:t>
            </a:r>
            <a:r>
              <a:rPr lang="en-US" sz="3600" dirty="0" smtClean="0"/>
              <a:t>countries</a:t>
            </a:r>
            <a:endParaRPr lang="en-US" sz="3600" dirty="0"/>
          </a:p>
        </p:txBody>
      </p:sp>
    </p:spTree>
    <p:extLst>
      <p:ext uri="{BB962C8B-B14F-4D97-AF65-F5344CB8AC3E}">
        <p14:creationId xmlns:p14="http://schemas.microsoft.com/office/powerpoint/2010/main" val="8639118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7919"/>
            <a:ext cx="8697067" cy="6189183"/>
          </a:xfrm>
          <a:prstGeom prst="rect">
            <a:avLst/>
          </a:prstGeom>
        </p:spPr>
      </p:pic>
      <p:pic>
        <p:nvPicPr>
          <p:cNvPr id="2" name="Picture 1"/>
          <p:cNvPicPr>
            <a:picLocks noChangeAspect="1"/>
          </p:cNvPicPr>
          <p:nvPr/>
        </p:nvPicPr>
        <p:blipFill>
          <a:blip r:embed="rId3"/>
          <a:stretch>
            <a:fillRect/>
          </a:stretch>
        </p:blipFill>
        <p:spPr>
          <a:xfrm>
            <a:off x="0" y="590896"/>
            <a:ext cx="9144000" cy="5125641"/>
          </a:xfrm>
          <a:prstGeom prst="rect">
            <a:avLst/>
          </a:prstGeom>
        </p:spPr>
      </p:pic>
    </p:spTree>
    <p:extLst>
      <p:ext uri="{BB962C8B-B14F-4D97-AF65-F5344CB8AC3E}">
        <p14:creationId xmlns:p14="http://schemas.microsoft.com/office/powerpoint/2010/main" val="939421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88" y="168103"/>
            <a:ext cx="9041812" cy="990600"/>
          </a:xfrm>
        </p:spPr>
        <p:txBody>
          <a:bodyPr>
            <a:noAutofit/>
          </a:bodyPr>
          <a:lstStyle/>
          <a:p>
            <a:r>
              <a:rPr lang="en-US" sz="3200" dirty="0" smtClean="0"/>
              <a:t>Western Narrative and Counternarrative is DIALECTIC</a:t>
            </a:r>
            <a:endParaRPr lang="en-US" sz="3200" dirty="0"/>
          </a:p>
        </p:txBody>
      </p:sp>
      <p:sp>
        <p:nvSpPr>
          <p:cNvPr id="7" name="Slide Number Placeholder 6"/>
          <p:cNvSpPr>
            <a:spLocks noGrp="1"/>
          </p:cNvSpPr>
          <p:nvPr>
            <p:ph type="sldNum" sz="quarter" idx="12"/>
          </p:nvPr>
        </p:nvSpPr>
        <p:spPr/>
        <p:txBody>
          <a:bodyPr/>
          <a:lstStyle/>
          <a:p>
            <a:fld id="{D12AA694-00EB-4F4B-AABB-6F50FB178914}" type="slidenum">
              <a:rPr lang="en-US" smtClean="0"/>
              <a:t>13</a:t>
            </a:fld>
            <a:endParaRPr lang="en-US"/>
          </a:p>
        </p:txBody>
      </p:sp>
      <p:pic>
        <p:nvPicPr>
          <p:cNvPr id="4" name="Picture 3"/>
          <p:cNvPicPr>
            <a:picLocks noChangeAspect="1"/>
          </p:cNvPicPr>
          <p:nvPr/>
        </p:nvPicPr>
        <p:blipFill>
          <a:blip r:embed="rId3"/>
          <a:stretch>
            <a:fillRect/>
          </a:stretch>
        </p:blipFill>
        <p:spPr>
          <a:xfrm>
            <a:off x="5681180" y="1332654"/>
            <a:ext cx="3462820" cy="4168832"/>
          </a:xfrm>
          <a:prstGeom prst="rect">
            <a:avLst/>
          </a:prstGeom>
        </p:spPr>
      </p:pic>
      <p:sp>
        <p:nvSpPr>
          <p:cNvPr id="5" name="Title 1"/>
          <p:cNvSpPr txBox="1">
            <a:spLocks/>
          </p:cNvSpPr>
          <p:nvPr/>
        </p:nvSpPr>
        <p:spPr>
          <a:xfrm>
            <a:off x="419337" y="6113854"/>
            <a:ext cx="9041812" cy="58467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800" i="1" dirty="0" smtClean="0"/>
              <a:t>For every Narrative there is at least one counternarrative!</a:t>
            </a:r>
            <a:endParaRPr lang="en-US" sz="2800" i="1" dirty="0"/>
          </a:p>
        </p:txBody>
      </p:sp>
      <p:sp>
        <p:nvSpPr>
          <p:cNvPr id="3" name="TextBox 2"/>
          <p:cNvSpPr txBox="1"/>
          <p:nvPr/>
        </p:nvSpPr>
        <p:spPr>
          <a:xfrm>
            <a:off x="0" y="1326660"/>
            <a:ext cx="5578991" cy="4832093"/>
          </a:xfrm>
          <a:prstGeom prst="rect">
            <a:avLst/>
          </a:prstGeom>
          <a:solidFill>
            <a:srgbClr val="EEE4CD"/>
          </a:solidFill>
        </p:spPr>
        <p:txBody>
          <a:bodyPr wrap="square" rtlCol="0">
            <a:spAutoFit/>
          </a:bodyPr>
          <a:lstStyle/>
          <a:p>
            <a:r>
              <a:rPr lang="en-US" sz="2700" dirty="0" smtClean="0"/>
              <a:t>“</a:t>
            </a:r>
            <a:r>
              <a:rPr lang="en-US" sz="2800" dirty="0" smtClean="0"/>
              <a:t>We </a:t>
            </a:r>
            <a:r>
              <a:rPr lang="en-US" sz="2800" dirty="0"/>
              <a:t>intend to offer a counter-narrative to those accounts of specific </a:t>
            </a:r>
            <a:r>
              <a:rPr lang="en-US" sz="2800" dirty="0" smtClean="0"/>
              <a:t>species extinction </a:t>
            </a:r>
            <a:r>
              <a:rPr lang="mr-IN" sz="2800" dirty="0" smtClean="0"/>
              <a:t>…</a:t>
            </a:r>
            <a:r>
              <a:rPr lang="en-US" sz="2800" dirty="0" smtClean="0"/>
              <a:t> that </a:t>
            </a:r>
            <a:r>
              <a:rPr lang="en-US" sz="2800" dirty="0"/>
              <a:t>places humanity’s ways </a:t>
            </a:r>
            <a:r>
              <a:rPr lang="en-US" sz="2800" dirty="0" smtClean="0"/>
              <a:t>of </a:t>
            </a:r>
            <a:r>
              <a:rPr lang="en-US" sz="2800" dirty="0" err="1" smtClean="0"/>
              <a:t>organising</a:t>
            </a:r>
            <a:r>
              <a:rPr lang="en-US" sz="2800" dirty="0" smtClean="0"/>
              <a:t> </a:t>
            </a:r>
            <a:r>
              <a:rPr lang="en-US" sz="2800" dirty="0"/>
              <a:t>at the core and </a:t>
            </a:r>
            <a:r>
              <a:rPr lang="en-US" sz="2800" dirty="0" err="1"/>
              <a:t>recognises</a:t>
            </a:r>
            <a:r>
              <a:rPr lang="en-US" sz="2800" dirty="0"/>
              <a:t> that only fundamental re-appraisal of (western</a:t>
            </a:r>
            <a:r>
              <a:rPr lang="en-US" sz="2800" dirty="0" smtClean="0"/>
              <a:t>) humanity’s </a:t>
            </a:r>
            <a:r>
              <a:rPr lang="en-US" sz="2800" dirty="0"/>
              <a:t>current taken-for-granted narratives offers any hope for biodiversity </a:t>
            </a:r>
            <a:r>
              <a:rPr lang="en-US" sz="2800" dirty="0" smtClean="0"/>
              <a:t>and sustainability</a:t>
            </a:r>
            <a:r>
              <a:rPr lang="en-US" sz="2400" dirty="0" smtClean="0"/>
              <a:t>” (Gray &amp; Milne, 2018</a:t>
            </a:r>
            <a:r>
              <a:rPr lang="en-US" sz="2700" dirty="0" smtClean="0"/>
              <a:t>)</a:t>
            </a:r>
            <a:endParaRPr lang="en-US" sz="2700" dirty="0"/>
          </a:p>
        </p:txBody>
      </p:sp>
      <p:sp>
        <p:nvSpPr>
          <p:cNvPr id="6" name="TextBox 5"/>
          <p:cNvSpPr txBox="1"/>
          <p:nvPr/>
        </p:nvSpPr>
        <p:spPr>
          <a:xfrm>
            <a:off x="0" y="1388216"/>
            <a:ext cx="5681180" cy="4770537"/>
          </a:xfrm>
          <a:prstGeom prst="rect">
            <a:avLst/>
          </a:prstGeom>
          <a:solidFill>
            <a:schemeClr val="bg2">
              <a:lumMod val="40000"/>
              <a:lumOff val="60000"/>
            </a:schemeClr>
          </a:solidFill>
        </p:spPr>
        <p:txBody>
          <a:bodyPr wrap="square" rtlCol="0">
            <a:spAutoFit/>
          </a:bodyPr>
          <a:lstStyle/>
          <a:p>
            <a:r>
              <a:rPr lang="en-US" sz="3200" dirty="0" smtClean="0"/>
              <a:t>“sustainability [will] hasten </a:t>
            </a:r>
            <a:r>
              <a:rPr lang="en-US" sz="3200" dirty="0"/>
              <a:t>humanity’s extinction; whilst modernity, too, </a:t>
            </a:r>
            <a:r>
              <a:rPr lang="en-US" sz="3200" dirty="0" smtClean="0"/>
              <a:t>seems intent </a:t>
            </a:r>
            <a:r>
              <a:rPr lang="en-US" sz="3200" dirty="0"/>
              <a:t>upon achieving this very aim through a destruction of ecology in the name of </a:t>
            </a:r>
            <a:r>
              <a:rPr lang="en-US" sz="4400" dirty="0"/>
              <a:t>self</a:t>
            </a:r>
            <a:r>
              <a:rPr lang="en-US" sz="4400" dirty="0" smtClean="0"/>
              <a:t>-congratulatory</a:t>
            </a:r>
            <a:r>
              <a:rPr lang="en-US" sz="2400" dirty="0" smtClean="0"/>
              <a:t> </a:t>
            </a:r>
            <a:r>
              <a:rPr lang="en-US" sz="3200" dirty="0"/>
              <a:t>accounts of human </a:t>
            </a:r>
            <a:r>
              <a:rPr lang="en-US" sz="3200" dirty="0" smtClean="0"/>
              <a:t>progress”</a:t>
            </a:r>
            <a:r>
              <a:rPr lang="en-US" sz="2000" dirty="0" smtClean="0"/>
              <a:t> </a:t>
            </a:r>
            <a:r>
              <a:rPr lang="en-US" sz="2400" dirty="0" smtClean="0"/>
              <a:t>(Gray &amp; Milne bracket mine)</a:t>
            </a:r>
            <a:endParaRPr lang="en-US" sz="2400" dirty="0"/>
          </a:p>
        </p:txBody>
      </p:sp>
      <p:pic>
        <p:nvPicPr>
          <p:cNvPr id="8" name="Picture 7"/>
          <p:cNvPicPr>
            <a:picLocks noChangeAspect="1"/>
          </p:cNvPicPr>
          <p:nvPr/>
        </p:nvPicPr>
        <p:blipFill>
          <a:blip r:embed="rId4"/>
          <a:stretch>
            <a:fillRect/>
          </a:stretch>
        </p:blipFill>
        <p:spPr>
          <a:xfrm>
            <a:off x="0" y="1158703"/>
            <a:ext cx="9144000" cy="5768465"/>
          </a:xfrm>
          <a:prstGeom prst="rect">
            <a:avLst/>
          </a:prstGeom>
        </p:spPr>
      </p:pic>
    </p:spTree>
    <p:extLst>
      <p:ext uri="{BB962C8B-B14F-4D97-AF65-F5344CB8AC3E}">
        <p14:creationId xmlns:p14="http://schemas.microsoft.com/office/powerpoint/2010/main" val="46689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009565"/>
          </a:xfrm>
        </p:spPr>
        <p:txBody>
          <a:bodyPr/>
          <a:lstStyle/>
          <a:p>
            <a:pPr marL="0" indent="0"/>
            <a:r>
              <a:rPr lang="en-US" sz="4800" dirty="0"/>
              <a:t>How do we reduce the risk of Human Extinction?</a:t>
            </a:r>
          </a:p>
        </p:txBody>
      </p:sp>
      <p:sp>
        <p:nvSpPr>
          <p:cNvPr id="3" name="Content Placeholder 2"/>
          <p:cNvSpPr>
            <a:spLocks noGrp="1"/>
          </p:cNvSpPr>
          <p:nvPr>
            <p:ph idx="1"/>
          </p:nvPr>
        </p:nvSpPr>
        <p:spPr>
          <a:xfrm>
            <a:off x="381743" y="1904999"/>
            <a:ext cx="8762257" cy="4953001"/>
          </a:xfrm>
        </p:spPr>
        <p:txBody>
          <a:bodyPr>
            <a:noAutofit/>
          </a:bodyPr>
          <a:lstStyle/>
          <a:p>
            <a:pPr marL="0" indent="0">
              <a:buNone/>
            </a:pPr>
            <a:r>
              <a:rPr lang="en-US" dirty="0" smtClean="0"/>
              <a:t>From my discipline of storytelling, We need to:</a:t>
            </a:r>
          </a:p>
          <a:p>
            <a:pPr marL="514350" indent="-514350">
              <a:buFont typeface="+mj-lt"/>
              <a:buAutoNum type="arabicPeriod"/>
            </a:pPr>
            <a:r>
              <a:rPr lang="en-US" sz="3200" dirty="0" smtClean="0"/>
              <a:t> </a:t>
            </a:r>
            <a:r>
              <a:rPr lang="en-US" sz="3200" dirty="0"/>
              <a:t>D</a:t>
            </a:r>
            <a:r>
              <a:rPr lang="en-US" sz="3200" dirty="0" smtClean="0"/>
              <a:t>econstruct Globalization Myths</a:t>
            </a:r>
          </a:p>
          <a:p>
            <a:pPr marL="514350" indent="-514350">
              <a:buFont typeface="+mj-lt"/>
              <a:buAutoNum type="arabicPeriod"/>
            </a:pPr>
            <a:r>
              <a:rPr lang="en-US" sz="3200" dirty="0" smtClean="0"/>
              <a:t>Develop Counternarratives to the Myths</a:t>
            </a:r>
            <a:endParaRPr lang="en-US" sz="3200" dirty="0"/>
          </a:p>
          <a:p>
            <a:pPr marL="514350" indent="-514350">
              <a:buFont typeface="+mj-lt"/>
              <a:buAutoNum type="arabicPeriod"/>
            </a:pPr>
            <a:r>
              <a:rPr lang="en-US" sz="3200" dirty="0" smtClean="0"/>
              <a:t>Do ONTOLOGICAL PROCESS research into INDIGENOUS WAYS OF KNOWING, that has SURVIVED </a:t>
            </a:r>
          </a:p>
          <a:p>
            <a:pPr marL="514350" indent="-514350">
              <a:buFont typeface="+mj-lt"/>
              <a:buAutoNum type="arabicPeriod"/>
            </a:pPr>
            <a:r>
              <a:rPr lang="en-US" sz="3200" dirty="0" smtClean="0"/>
              <a:t>Develop Ethical Corporate PRAXIS of PROCESS that is Intelligent Action</a:t>
            </a:r>
          </a:p>
        </p:txBody>
      </p:sp>
    </p:spTree>
    <p:extLst>
      <p:ext uri="{BB962C8B-B14F-4D97-AF65-F5344CB8AC3E}">
        <p14:creationId xmlns:p14="http://schemas.microsoft.com/office/powerpoint/2010/main" val="24120683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572500" cy="478119"/>
          </a:xfrm>
        </p:spPr>
        <p:txBody>
          <a:bodyPr/>
          <a:lstStyle/>
          <a:p>
            <a:r>
              <a:rPr lang="en-US" sz="2400" b="1" dirty="0" smtClean="0">
                <a:solidFill>
                  <a:srgbClr val="FF0000"/>
                </a:solidFill>
              </a:rPr>
              <a:t>Deconstructing Myths Preventing New form of Globalization</a:t>
            </a:r>
            <a:endParaRPr lang="en-US" sz="2400" b="1" dirty="0">
              <a:solidFill>
                <a:srgbClr val="FF0000"/>
              </a:solidFill>
            </a:endParaRPr>
          </a:p>
        </p:txBody>
      </p:sp>
      <p:sp>
        <p:nvSpPr>
          <p:cNvPr id="4" name="Slide Number Placeholder 3"/>
          <p:cNvSpPr>
            <a:spLocks noGrp="1"/>
          </p:cNvSpPr>
          <p:nvPr>
            <p:ph type="sldNum" sz="quarter" idx="12"/>
          </p:nvPr>
        </p:nvSpPr>
        <p:spPr/>
        <p:txBody>
          <a:bodyPr/>
          <a:lstStyle/>
          <a:p>
            <a:fld id="{D12AA694-00EB-4F4B-AABB-6F50FB178914}" type="slidenum">
              <a:rPr lang="en-US" smtClean="0"/>
              <a:t>15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670998955"/>
              </p:ext>
            </p:extLst>
          </p:nvPr>
        </p:nvGraphicFramePr>
        <p:xfrm>
          <a:off x="11945" y="478119"/>
          <a:ext cx="9211613" cy="6379882"/>
        </p:xfrm>
        <a:graphic>
          <a:graphicData uri="http://schemas.openxmlformats.org/presentationml/2006/ole">
            <mc:AlternateContent xmlns:mc="http://schemas.openxmlformats.org/markup-compatibility/2006">
              <mc:Choice xmlns:v="urn:schemas-microsoft-com:vml" Requires="v">
                <p:oleObj spid="_x0000_s2058" name="Document" r:id="rId4" imgW="5626100" imgH="2755900" progId="Word.Document.12">
                  <p:embed/>
                </p:oleObj>
              </mc:Choice>
              <mc:Fallback>
                <p:oleObj name="Document" r:id="rId4" imgW="5626100" imgH="2755900" progId="Word.Document.12">
                  <p:embed/>
                  <p:pic>
                    <p:nvPicPr>
                      <p:cNvPr id="0" name=""/>
                      <p:cNvPicPr/>
                      <p:nvPr/>
                    </p:nvPicPr>
                    <p:blipFill>
                      <a:blip r:embed="rId5"/>
                      <a:stretch>
                        <a:fillRect/>
                      </a:stretch>
                    </p:blipFill>
                    <p:spPr>
                      <a:xfrm>
                        <a:off x="11945" y="478119"/>
                        <a:ext cx="9211613" cy="6379882"/>
                      </a:xfrm>
                      <a:prstGeom prst="rect">
                        <a:avLst/>
                      </a:prstGeom>
                    </p:spPr>
                  </p:pic>
                </p:oleObj>
              </mc:Fallback>
            </mc:AlternateContent>
          </a:graphicData>
        </a:graphic>
      </p:graphicFrame>
    </p:spTree>
    <p:extLst>
      <p:ext uri="{BB962C8B-B14F-4D97-AF65-F5344CB8AC3E}">
        <p14:creationId xmlns:p14="http://schemas.microsoft.com/office/powerpoint/2010/main" val="17554901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93" y="297219"/>
            <a:ext cx="9035907" cy="1053778"/>
          </a:xfrm>
        </p:spPr>
        <p:txBody>
          <a:bodyPr>
            <a:normAutofit fontScale="90000"/>
          </a:bodyPr>
          <a:lstStyle/>
          <a:p>
            <a:r>
              <a:rPr lang="en-US" dirty="0"/>
              <a:t>What is a hidden cost</a:t>
            </a:r>
            <a:r>
              <a:rPr lang="en-US" dirty="0" smtClean="0"/>
              <a:t>?</a:t>
            </a:r>
            <a:br>
              <a:rPr lang="en-US" dirty="0" smtClean="0"/>
            </a:br>
            <a:r>
              <a:rPr lang="en-US" dirty="0" smtClean="0"/>
              <a:t>What to do about it?	</a:t>
            </a:r>
            <a:endParaRPr lang="en-US" dirty="0"/>
          </a:p>
        </p:txBody>
      </p:sp>
      <p:sp>
        <p:nvSpPr>
          <p:cNvPr id="3" name="Content Placeholder 2"/>
          <p:cNvSpPr>
            <a:spLocks noGrp="1"/>
          </p:cNvSpPr>
          <p:nvPr>
            <p:ph idx="1"/>
          </p:nvPr>
        </p:nvSpPr>
        <p:spPr>
          <a:xfrm>
            <a:off x="108094" y="1725768"/>
            <a:ext cx="9035906" cy="5132231"/>
          </a:xfrm>
        </p:spPr>
        <p:txBody>
          <a:bodyPr>
            <a:noAutofit/>
          </a:bodyPr>
          <a:lstStyle/>
          <a:p>
            <a:r>
              <a:rPr lang="en-US" dirty="0" smtClean="0"/>
              <a:t>Hidden Cost defined as UNSEEN costs hidden behind official accounting/budget/financial NARRATIVES &amp; GREENWASHING NARRATIVES</a:t>
            </a:r>
          </a:p>
          <a:p>
            <a:r>
              <a:rPr lang="en-US" dirty="0" smtClean="0"/>
              <a:t>COUNTER ACCOUNTING </a:t>
            </a:r>
            <a:r>
              <a:rPr lang="en-US" dirty="0" smtClean="0">
                <a:sym typeface="Wingdings"/>
              </a:rPr>
              <a:t> </a:t>
            </a:r>
            <a:r>
              <a:rPr lang="en-US" sz="2000" dirty="0" smtClean="0"/>
              <a:t>defined </a:t>
            </a:r>
            <a:r>
              <a:rPr lang="en-US" sz="2000" dirty="0"/>
              <a:t>as process of identifying &amp;</a:t>
            </a:r>
            <a:r>
              <a:rPr lang="en-US" sz="2000" dirty="0" smtClean="0"/>
              <a:t> </a:t>
            </a:r>
            <a:r>
              <a:rPr lang="en-US" sz="2000" dirty="0"/>
              <a:t>reporting HIDDEN COSTS of organizations’ significant economic, environmental &amp;</a:t>
            </a:r>
            <a:r>
              <a:rPr lang="en-US" sz="2000" dirty="0" smtClean="0"/>
              <a:t> </a:t>
            </a:r>
            <a:r>
              <a:rPr lang="en-US" sz="2000" dirty="0"/>
              <a:t>social </a:t>
            </a:r>
            <a:r>
              <a:rPr lang="en-US" sz="2000" dirty="0" smtClean="0"/>
              <a:t>Problems, covered over by PANGLOSSIC NARRATIVE</a:t>
            </a:r>
          </a:p>
          <a:p>
            <a:r>
              <a:rPr lang="en-US" sz="2000" dirty="0" smtClean="0"/>
              <a:t>HOW? Do QUALIMETICS (qualitative/quantitative/financial) research into </a:t>
            </a:r>
            <a:r>
              <a:rPr lang="en-US" dirty="0"/>
              <a:t>external or unofficial sources (expert reports, research papers, online journals, studies from NGOs, government publications, legal proceedings, etc.) in view of </a:t>
            </a:r>
            <a:r>
              <a:rPr lang="en-US" dirty="0" smtClean="0"/>
              <a:t>verifying, to produce liberatory COUNTER ACCOUNTING with EMANCIPATORY POTENTIAL</a:t>
            </a:r>
            <a:endParaRPr lang="en-US" dirty="0"/>
          </a:p>
        </p:txBody>
      </p:sp>
    </p:spTree>
    <p:extLst>
      <p:ext uri="{BB962C8B-B14F-4D97-AF65-F5344CB8AC3E}">
        <p14:creationId xmlns:p14="http://schemas.microsoft.com/office/powerpoint/2010/main" val="19791228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86" y="274638"/>
            <a:ext cx="8455714" cy="1024696"/>
          </a:xfrm>
        </p:spPr>
        <p:txBody>
          <a:bodyPr/>
          <a:lstStyle/>
          <a:p>
            <a:r>
              <a:rPr lang="en-US" sz="3200" dirty="0" smtClean="0"/>
              <a:t>How would you prevent or manage hidden costs of Globalization?</a:t>
            </a:r>
            <a:endParaRPr lang="en-US" sz="3200" dirty="0"/>
          </a:p>
        </p:txBody>
      </p:sp>
      <p:sp>
        <p:nvSpPr>
          <p:cNvPr id="3" name="Content Placeholder 2"/>
          <p:cNvSpPr>
            <a:spLocks noGrp="1"/>
          </p:cNvSpPr>
          <p:nvPr>
            <p:ph idx="1"/>
          </p:nvPr>
        </p:nvSpPr>
        <p:spPr>
          <a:xfrm>
            <a:off x="0" y="1722712"/>
            <a:ext cx="9144000" cy="5135288"/>
          </a:xfrm>
        </p:spPr>
        <p:txBody>
          <a:bodyPr>
            <a:normAutofit fontScale="62500" lnSpcReduction="20000"/>
          </a:bodyPr>
          <a:lstStyle/>
          <a:p>
            <a:pPr marL="274320" indent="-274320">
              <a:lnSpc>
                <a:spcPct val="110000"/>
              </a:lnSpc>
              <a:spcAft>
                <a:spcPts val="800"/>
              </a:spcAft>
              <a:buFont typeface="+mj-lt"/>
              <a:buAutoNum type="arabicPeriod"/>
            </a:pPr>
            <a:r>
              <a:rPr lang="en-US" dirty="0" smtClean="0"/>
              <a:t>Hidden Cost of Globalization Climate Change</a:t>
            </a:r>
            <a:r>
              <a:rPr lang="en-US" dirty="0"/>
              <a:t>? </a:t>
            </a:r>
            <a:r>
              <a:rPr lang="en-US" dirty="0">
                <a:hlinkClick r:id="rId3"/>
              </a:rPr>
              <a:t>https://www.epa.gov/ghgemissions/global-greenhouse-gas-emissions-</a:t>
            </a:r>
            <a:r>
              <a:rPr lang="en-US" dirty="0" smtClean="0">
                <a:hlinkClick r:id="rId3"/>
              </a:rPr>
              <a:t>data</a:t>
            </a:r>
            <a:r>
              <a:rPr lang="en-US" dirty="0" smtClean="0"/>
              <a:t> </a:t>
            </a:r>
          </a:p>
          <a:p>
            <a:pPr marL="274320" indent="-274320">
              <a:lnSpc>
                <a:spcPct val="110000"/>
              </a:lnSpc>
              <a:spcAft>
                <a:spcPts val="800"/>
              </a:spcAft>
              <a:buFont typeface="+mj-lt"/>
              <a:buAutoNum type="arabicPeriod"/>
            </a:pPr>
            <a:r>
              <a:rPr lang="en-US" dirty="0" smtClean="0"/>
              <a:t>Hidden Cost of </a:t>
            </a:r>
            <a:r>
              <a:rPr lang="en-US" dirty="0"/>
              <a:t>Trump’s assault on EPA? </a:t>
            </a:r>
            <a:r>
              <a:rPr lang="en-US" dirty="0">
                <a:hlinkClick r:id="rId4"/>
              </a:rPr>
              <a:t>https://www.youtube.com/watch?v=y-</a:t>
            </a:r>
            <a:r>
              <a:rPr lang="en-US" dirty="0" smtClean="0">
                <a:hlinkClick r:id="rId4"/>
              </a:rPr>
              <a:t>sQXpX0lWA</a:t>
            </a:r>
            <a:r>
              <a:rPr lang="en-US" dirty="0" smtClean="0"/>
              <a:t> </a:t>
            </a:r>
            <a:endParaRPr lang="en-US" dirty="0"/>
          </a:p>
          <a:p>
            <a:pPr marL="274320" indent="-274320">
              <a:lnSpc>
                <a:spcPct val="110000"/>
              </a:lnSpc>
              <a:spcAft>
                <a:spcPts val="800"/>
              </a:spcAft>
              <a:buFont typeface="+mj-lt"/>
              <a:buAutoNum type="arabicPeriod"/>
            </a:pPr>
            <a:r>
              <a:rPr lang="en-US" dirty="0" smtClean="0"/>
              <a:t>Hidden Cost of WENDY’s </a:t>
            </a:r>
            <a:r>
              <a:rPr lang="en-US" dirty="0"/>
              <a:t>slave labor tomatoes see </a:t>
            </a:r>
            <a:r>
              <a:rPr lang="en-US" dirty="0">
                <a:hlinkClick r:id="rId5"/>
              </a:rPr>
              <a:t>https://www.youtube.com/watch?v=pUv2X_f_kK4</a:t>
            </a:r>
            <a:r>
              <a:rPr lang="en-US" dirty="0"/>
              <a:t> RAPE IN THE FIELDS </a:t>
            </a:r>
            <a:r>
              <a:rPr lang="en-US" dirty="0" smtClean="0"/>
              <a:t> </a:t>
            </a:r>
            <a:r>
              <a:rPr lang="en-US" dirty="0"/>
              <a:t>or this one Hidden Cost of Internet - </a:t>
            </a:r>
            <a:r>
              <a:rPr lang="en-US" dirty="0">
                <a:hlinkClick r:id="rId6"/>
              </a:rPr>
              <a:t>https://www.youtube.com/watch?v=GX8sOrz_-Fg</a:t>
            </a:r>
            <a:r>
              <a:rPr lang="en-US" dirty="0"/>
              <a:t> </a:t>
            </a:r>
            <a:endParaRPr lang="en-US" dirty="0" smtClean="0"/>
          </a:p>
          <a:p>
            <a:pPr marL="274320" indent="-274320">
              <a:lnSpc>
                <a:spcPct val="110000"/>
              </a:lnSpc>
              <a:spcAft>
                <a:spcPts val="800"/>
              </a:spcAft>
              <a:buFont typeface="+mj-lt"/>
              <a:buAutoNum type="arabicPeriod"/>
            </a:pPr>
            <a:r>
              <a:rPr lang="en-US" dirty="0" smtClean="0"/>
              <a:t>Hidden </a:t>
            </a:r>
            <a:r>
              <a:rPr lang="en-US" dirty="0"/>
              <a:t>Cost of Bottled Water </a:t>
            </a:r>
            <a:r>
              <a:rPr lang="en-US" dirty="0">
                <a:hlinkClick r:id="rId7"/>
              </a:rPr>
              <a:t>https://www.youtube.com/watch?v=</a:t>
            </a:r>
            <a:r>
              <a:rPr lang="en-US" dirty="0" smtClean="0">
                <a:hlinkClick r:id="rId7"/>
              </a:rPr>
              <a:t>yboLgZPCAR8</a:t>
            </a:r>
            <a:endParaRPr lang="en-US" dirty="0" smtClean="0"/>
          </a:p>
          <a:p>
            <a:pPr marL="274320" indent="-274320">
              <a:lnSpc>
                <a:spcPct val="110000"/>
              </a:lnSpc>
              <a:spcAft>
                <a:spcPts val="800"/>
              </a:spcAft>
              <a:buFont typeface="+mj-lt"/>
              <a:buAutoNum type="arabicPeriod"/>
            </a:pPr>
            <a:r>
              <a:rPr lang="en-US" dirty="0" smtClean="0"/>
              <a:t>HIDDEN Cost of Stuff </a:t>
            </a:r>
            <a:r>
              <a:rPr lang="en-US" dirty="0" smtClean="0">
                <a:hlinkClick r:id="rId8"/>
              </a:rPr>
              <a:t>https://www.youtube.com/watch?v=9GorqroigqM</a:t>
            </a:r>
            <a:r>
              <a:rPr lang="en-US" dirty="0" smtClean="0"/>
              <a:t> </a:t>
            </a:r>
          </a:p>
          <a:p>
            <a:pPr marL="274320" indent="-274320">
              <a:lnSpc>
                <a:spcPct val="110000"/>
              </a:lnSpc>
              <a:spcAft>
                <a:spcPts val="800"/>
              </a:spcAft>
              <a:buFont typeface="+mj-lt"/>
              <a:buAutoNum type="arabicPeriod"/>
            </a:pPr>
            <a:r>
              <a:rPr lang="en-US" dirty="0" smtClean="0"/>
              <a:t>Hidden Cost of Hamburger (</a:t>
            </a:r>
            <a:r>
              <a:rPr lang="en-US" dirty="0" err="1" smtClean="0"/>
              <a:t>fastfood</a:t>
            </a:r>
            <a:r>
              <a:rPr lang="en-US" dirty="0" smtClean="0"/>
              <a:t> </a:t>
            </a:r>
            <a:r>
              <a:rPr lang="en-US" dirty="0" smtClean="0">
                <a:hlinkClick r:id="rId9"/>
              </a:rPr>
              <a:t>https</a:t>
            </a:r>
            <a:r>
              <a:rPr lang="en-US" dirty="0">
                <a:hlinkClick r:id="rId9"/>
              </a:rPr>
              <a:t>://www.youtube.com/watch?v=ut3URdEzlKQ&amp;t=</a:t>
            </a:r>
            <a:r>
              <a:rPr lang="en-US" dirty="0" smtClean="0">
                <a:hlinkClick r:id="rId9"/>
              </a:rPr>
              <a:t>123s</a:t>
            </a:r>
            <a:r>
              <a:rPr lang="en-US" dirty="0" smtClean="0"/>
              <a:t>  </a:t>
            </a:r>
          </a:p>
          <a:p>
            <a:pPr marL="274320" indent="-274320">
              <a:lnSpc>
                <a:spcPct val="110000"/>
              </a:lnSpc>
              <a:spcAft>
                <a:spcPts val="800"/>
              </a:spcAft>
              <a:buFont typeface="+mj-lt"/>
              <a:buAutoNum type="arabicPeriod"/>
            </a:pPr>
            <a:r>
              <a:rPr lang="en-US" dirty="0"/>
              <a:t>Hidden Cost of Big </a:t>
            </a:r>
            <a:r>
              <a:rPr lang="en-US" dirty="0" smtClean="0"/>
              <a:t>Mac </a:t>
            </a:r>
            <a:r>
              <a:rPr lang="en-US" dirty="0">
                <a:hlinkClick r:id="rId10"/>
              </a:rPr>
              <a:t>https://www.youtube.com/watch?v=wp6YrHzcwhA&amp;t=</a:t>
            </a:r>
            <a:r>
              <a:rPr lang="en-US" dirty="0" smtClean="0">
                <a:hlinkClick r:id="rId10"/>
              </a:rPr>
              <a:t>41s</a:t>
            </a:r>
            <a:r>
              <a:rPr lang="en-US" dirty="0" smtClean="0"/>
              <a:t> </a:t>
            </a:r>
          </a:p>
          <a:p>
            <a:pPr marL="274320" indent="-274320">
              <a:lnSpc>
                <a:spcPct val="110000"/>
              </a:lnSpc>
              <a:spcAft>
                <a:spcPts val="800"/>
              </a:spcAft>
              <a:buFont typeface="+mj-lt"/>
              <a:buAutoNum type="arabicPeriod"/>
            </a:pPr>
            <a:r>
              <a:rPr lang="en-US" dirty="0" smtClean="0"/>
              <a:t>Hidden Cost of War </a:t>
            </a:r>
            <a:r>
              <a:rPr lang="mr-IN" dirty="0" smtClean="0"/>
              <a:t>–</a:t>
            </a:r>
            <a:r>
              <a:rPr lang="en-US" dirty="0" smtClean="0"/>
              <a:t> </a:t>
            </a:r>
            <a:r>
              <a:rPr lang="en-US" dirty="0"/>
              <a:t>Bernie Sanders </a:t>
            </a:r>
            <a:r>
              <a:rPr lang="en-US" dirty="0">
                <a:hlinkClick r:id="rId11"/>
              </a:rPr>
              <a:t>https://www.youtube.com/watch?v=8uoF22dc6QI&amp;t=</a:t>
            </a:r>
            <a:r>
              <a:rPr lang="en-US" dirty="0" smtClean="0">
                <a:hlinkClick r:id="rId11"/>
              </a:rPr>
              <a:t>101s</a:t>
            </a:r>
            <a:r>
              <a:rPr lang="en-US" dirty="0" smtClean="0"/>
              <a:t> </a:t>
            </a:r>
          </a:p>
          <a:p>
            <a:pPr marL="274320" indent="-274320">
              <a:lnSpc>
                <a:spcPct val="110000"/>
              </a:lnSpc>
              <a:spcAft>
                <a:spcPts val="800"/>
              </a:spcAft>
              <a:buFont typeface="+mj-lt"/>
              <a:buAutoNum type="arabicPeriod"/>
            </a:pPr>
            <a:r>
              <a:rPr lang="en-US" dirty="0" smtClean="0"/>
              <a:t>Hidden Cost </a:t>
            </a:r>
            <a:r>
              <a:rPr lang="en-US" dirty="0"/>
              <a:t>of Milk - </a:t>
            </a:r>
            <a:r>
              <a:rPr lang="en-US" dirty="0">
                <a:hlinkClick r:id="rId12"/>
              </a:rPr>
              <a:t>https://www.youtube.com/watch?v=</a:t>
            </a:r>
            <a:r>
              <a:rPr lang="en-US" dirty="0" smtClean="0">
                <a:hlinkClick r:id="rId12"/>
              </a:rPr>
              <a:t>72004w2Nsfs</a:t>
            </a:r>
            <a:r>
              <a:rPr lang="en-US" dirty="0" smtClean="0"/>
              <a:t> </a:t>
            </a:r>
          </a:p>
          <a:p>
            <a:pPr marL="274320" indent="-274320">
              <a:lnSpc>
                <a:spcPct val="110000"/>
              </a:lnSpc>
              <a:spcAft>
                <a:spcPts val="800"/>
              </a:spcAft>
              <a:buFont typeface="+mj-lt"/>
              <a:buAutoNum type="arabicPeriod"/>
            </a:pPr>
            <a:r>
              <a:rPr lang="en-US" dirty="0" smtClean="0"/>
              <a:t>Hidden Cost of </a:t>
            </a:r>
            <a:r>
              <a:rPr lang="en-US" dirty="0"/>
              <a:t>Light Pollution </a:t>
            </a:r>
            <a:r>
              <a:rPr lang="en-US" dirty="0">
                <a:hlinkClick r:id="rId13"/>
              </a:rPr>
              <a:t>https://www.youtube.com/watch?v=</a:t>
            </a:r>
            <a:r>
              <a:rPr lang="en-US" dirty="0" smtClean="0">
                <a:hlinkClick r:id="rId13"/>
              </a:rPr>
              <a:t>P2JQFyFcbRU</a:t>
            </a:r>
            <a:r>
              <a:rPr lang="en-US" dirty="0" smtClean="0"/>
              <a:t> </a:t>
            </a:r>
          </a:p>
          <a:p>
            <a:pPr marL="274320" indent="-274320">
              <a:lnSpc>
                <a:spcPct val="110000"/>
              </a:lnSpc>
              <a:spcAft>
                <a:spcPts val="800"/>
              </a:spcAft>
              <a:buFont typeface="+mj-lt"/>
              <a:buAutoNum type="arabicPeriod"/>
            </a:pPr>
            <a:r>
              <a:rPr lang="en-US" dirty="0" smtClean="0"/>
              <a:t>Hidden Cost </a:t>
            </a:r>
            <a:r>
              <a:rPr lang="en-US" dirty="0"/>
              <a:t>of Starbucks </a:t>
            </a:r>
            <a:r>
              <a:rPr lang="en-US" dirty="0">
                <a:hlinkClick r:id="rId14"/>
              </a:rPr>
              <a:t>https://www.youtube.com/watch?v=-ppkVx0fRPY&amp;t=</a:t>
            </a:r>
            <a:r>
              <a:rPr lang="en-US" dirty="0" smtClean="0">
                <a:hlinkClick r:id="rId14"/>
              </a:rPr>
              <a:t>4s</a:t>
            </a:r>
            <a:r>
              <a:rPr lang="en-US" dirty="0" smtClean="0"/>
              <a:t> </a:t>
            </a:r>
          </a:p>
          <a:p>
            <a:pPr marL="274320" indent="-274320">
              <a:lnSpc>
                <a:spcPct val="110000"/>
              </a:lnSpc>
              <a:spcAft>
                <a:spcPts val="800"/>
              </a:spcAft>
              <a:buFont typeface="+mj-lt"/>
              <a:buAutoNum type="arabicPeriod"/>
            </a:pPr>
            <a:r>
              <a:rPr lang="en-US" dirty="0" smtClean="0"/>
              <a:t>Hidden Cost </a:t>
            </a:r>
            <a:r>
              <a:rPr lang="en-US" dirty="0"/>
              <a:t>of Outsourcing </a:t>
            </a:r>
            <a:r>
              <a:rPr lang="en-US" dirty="0">
                <a:hlinkClick r:id="rId15"/>
              </a:rPr>
              <a:t>https://www.youtube.com/watch?v=</a:t>
            </a:r>
            <a:r>
              <a:rPr lang="en-US" dirty="0" smtClean="0">
                <a:hlinkClick r:id="rId15"/>
              </a:rPr>
              <a:t>pMMqB5iqudY</a:t>
            </a:r>
            <a:r>
              <a:rPr lang="en-US" dirty="0" smtClean="0"/>
              <a:t> </a:t>
            </a:r>
          </a:p>
          <a:p>
            <a:pPr marL="274320" indent="-274320">
              <a:lnSpc>
                <a:spcPct val="110000"/>
              </a:lnSpc>
              <a:spcAft>
                <a:spcPts val="800"/>
              </a:spcAft>
              <a:buFont typeface="+mj-lt"/>
              <a:buAutoNum type="arabicPeriod"/>
            </a:pPr>
            <a:r>
              <a:rPr lang="en-US" dirty="0" smtClean="0"/>
              <a:t>Hidden Cost of Coca Cola &amp; </a:t>
            </a:r>
            <a:r>
              <a:rPr lang="en-US" dirty="0"/>
              <a:t>Pepsi </a:t>
            </a:r>
            <a:r>
              <a:rPr lang="en-US" dirty="0">
                <a:hlinkClick r:id="rId16"/>
              </a:rPr>
              <a:t>https://www.youtube.com/watch?v=</a:t>
            </a:r>
            <a:r>
              <a:rPr lang="en-US" dirty="0" smtClean="0">
                <a:hlinkClick r:id="rId16"/>
              </a:rPr>
              <a:t>YgrAtDRj_mQ</a:t>
            </a:r>
            <a:r>
              <a:rPr lang="en-US" dirty="0" smtClean="0"/>
              <a:t> </a:t>
            </a:r>
          </a:p>
          <a:p>
            <a:pPr marL="274320" indent="-274320">
              <a:lnSpc>
                <a:spcPct val="110000"/>
              </a:lnSpc>
              <a:spcAft>
                <a:spcPts val="800"/>
              </a:spcAft>
              <a:buFont typeface="+mj-lt"/>
              <a:buAutoNum type="arabicPeriod"/>
            </a:pPr>
            <a:r>
              <a:rPr lang="en-US" dirty="0" smtClean="0"/>
              <a:t>Hidden Cost of </a:t>
            </a:r>
            <a:r>
              <a:rPr lang="en-US" dirty="0"/>
              <a:t>Conflict Minerals - </a:t>
            </a:r>
            <a:r>
              <a:rPr lang="en-US" dirty="0">
                <a:hlinkClick r:id="rId17"/>
              </a:rPr>
              <a:t>https://www.youtube.com/watch?v=</a:t>
            </a:r>
            <a:r>
              <a:rPr lang="en-US" dirty="0" smtClean="0">
                <a:hlinkClick r:id="rId17"/>
              </a:rPr>
              <a:t>_mbBzJDcrEY</a:t>
            </a:r>
            <a:r>
              <a:rPr lang="en-US" dirty="0" smtClean="0"/>
              <a:t> </a:t>
            </a:r>
          </a:p>
        </p:txBody>
      </p:sp>
    </p:spTree>
    <p:extLst>
      <p:ext uri="{BB962C8B-B14F-4D97-AF65-F5344CB8AC3E}">
        <p14:creationId xmlns:p14="http://schemas.microsoft.com/office/powerpoint/2010/main" val="25556509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Pause for Q&amp;A</a:t>
            </a:r>
            <a:endParaRPr lang="en-US" dirty="0"/>
          </a:p>
        </p:txBody>
      </p:sp>
      <p:pic>
        <p:nvPicPr>
          <p:cNvPr id="4" name="Picture 3"/>
          <p:cNvPicPr>
            <a:picLocks noChangeAspect="1"/>
          </p:cNvPicPr>
          <p:nvPr/>
        </p:nvPicPr>
        <p:blipFill>
          <a:blip r:embed="rId2"/>
          <a:stretch>
            <a:fillRect/>
          </a:stretch>
        </p:blipFill>
        <p:spPr>
          <a:xfrm>
            <a:off x="0" y="1274947"/>
            <a:ext cx="4226783" cy="2820231"/>
          </a:xfrm>
          <a:prstGeom prst="rect">
            <a:avLst/>
          </a:prstGeom>
        </p:spPr>
      </p:pic>
      <p:pic>
        <p:nvPicPr>
          <p:cNvPr id="5" name="Picture 4"/>
          <p:cNvPicPr>
            <a:picLocks noChangeAspect="1"/>
          </p:cNvPicPr>
          <p:nvPr/>
        </p:nvPicPr>
        <p:blipFill>
          <a:blip r:embed="rId3"/>
          <a:stretch>
            <a:fillRect/>
          </a:stretch>
        </p:blipFill>
        <p:spPr>
          <a:xfrm>
            <a:off x="4226783" y="2753902"/>
            <a:ext cx="4934037" cy="4104098"/>
          </a:xfrm>
          <a:prstGeom prst="rect">
            <a:avLst/>
          </a:prstGeom>
        </p:spPr>
      </p:pic>
    </p:spTree>
    <p:extLst>
      <p:ext uri="{BB962C8B-B14F-4D97-AF65-F5344CB8AC3E}">
        <p14:creationId xmlns:p14="http://schemas.microsoft.com/office/powerpoint/2010/main" val="42852115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9289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813831"/>
          </a:xfrm>
        </p:spPr>
        <p:txBody>
          <a:bodyPr/>
          <a:lstStyle/>
          <a:p>
            <a:r>
              <a:rPr lang="en-US" dirty="0" smtClean="0"/>
              <a:t>Opener: Threats to Existence of Humanity</a:t>
            </a:r>
            <a:endParaRPr lang="en-US" dirty="0"/>
          </a:p>
        </p:txBody>
      </p:sp>
      <p:sp>
        <p:nvSpPr>
          <p:cNvPr id="3" name="Content Placeholder 2"/>
          <p:cNvSpPr>
            <a:spLocks noGrp="1"/>
          </p:cNvSpPr>
          <p:nvPr>
            <p:ph idx="1"/>
          </p:nvPr>
        </p:nvSpPr>
        <p:spPr>
          <a:xfrm>
            <a:off x="571499" y="1904999"/>
            <a:ext cx="8202069" cy="4620867"/>
          </a:xfrm>
        </p:spPr>
        <p:txBody>
          <a:bodyPr>
            <a:normAutofit/>
          </a:bodyPr>
          <a:lstStyle/>
          <a:p>
            <a:pPr>
              <a:buFont typeface="+mj-lt"/>
              <a:buAutoNum type="arabicPeriod"/>
            </a:pPr>
            <a:r>
              <a:rPr lang="en-US" dirty="0" smtClean="0"/>
              <a:t>Individually, </a:t>
            </a:r>
            <a:r>
              <a:rPr lang="en-US" b="1" dirty="0" smtClean="0"/>
              <a:t>brainstorm list of TEN events that would cause 50 to 90% </a:t>
            </a:r>
            <a:r>
              <a:rPr lang="en-US" b="1" dirty="0" smtClean="0">
                <a:hlinkClick r:id="rId3"/>
              </a:rPr>
              <a:t>Human Extinction</a:t>
            </a:r>
            <a:r>
              <a:rPr lang="en-US" b="1" dirty="0" smtClean="0"/>
              <a:t> by end of century</a:t>
            </a:r>
          </a:p>
          <a:p>
            <a:pPr>
              <a:buFont typeface="+mj-lt"/>
              <a:buAutoNum type="arabicPeriod"/>
            </a:pPr>
            <a:r>
              <a:rPr lang="en-US" dirty="0" smtClean="0"/>
              <a:t>What would cause Human Extinction, defined as undoing of the Human existence?</a:t>
            </a:r>
          </a:p>
          <a:p>
            <a:pPr>
              <a:buFont typeface="+mj-lt"/>
              <a:buAutoNum type="arabicPeriod"/>
            </a:pPr>
            <a:r>
              <a:rPr lang="en-US" dirty="0" smtClean="0"/>
              <a:t>Get into groups of 5 and make one list of 10 on a poster</a:t>
            </a:r>
          </a:p>
          <a:p>
            <a:pPr>
              <a:buFont typeface="+mj-lt"/>
              <a:buAutoNum type="arabicPeriod"/>
            </a:pPr>
            <a:r>
              <a:rPr lang="en-US" dirty="0" smtClean="0"/>
              <a:t>For each Human Extinction event, assign a probability from 0 to 100% that this will occur by end of century</a:t>
            </a:r>
          </a:p>
          <a:p>
            <a:pPr>
              <a:buFont typeface="+mj-lt"/>
              <a:buAutoNum type="arabicPeriod"/>
            </a:pPr>
            <a:r>
              <a:rPr lang="en-US" dirty="0"/>
              <a:t>How </a:t>
            </a:r>
            <a:r>
              <a:rPr lang="en-US" dirty="0" smtClean="0"/>
              <a:t>do </a:t>
            </a:r>
            <a:r>
              <a:rPr lang="en-US" dirty="0"/>
              <a:t>we reduce the risk of </a:t>
            </a:r>
            <a:r>
              <a:rPr lang="en-US" dirty="0" smtClean="0"/>
              <a:t>Human Extinction for top 3  events? Add this to your poster</a:t>
            </a:r>
          </a:p>
        </p:txBody>
      </p:sp>
    </p:spTree>
    <p:extLst>
      <p:ext uri="{BB962C8B-B14F-4D97-AF65-F5344CB8AC3E}">
        <p14:creationId xmlns:p14="http://schemas.microsoft.com/office/powerpoint/2010/main" val="12203474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81917"/>
            <a:ext cx="4311086" cy="4976157"/>
          </a:xfrm>
          <a:prstGeom prst="rect">
            <a:avLst/>
          </a:prstGeom>
        </p:spPr>
      </p:pic>
      <p:pic>
        <p:nvPicPr>
          <p:cNvPr id="5" name="Picture 4"/>
          <p:cNvPicPr>
            <a:picLocks noChangeAspect="1"/>
          </p:cNvPicPr>
          <p:nvPr/>
        </p:nvPicPr>
        <p:blipFill>
          <a:blip r:embed="rId4"/>
          <a:stretch>
            <a:fillRect/>
          </a:stretch>
        </p:blipFill>
        <p:spPr>
          <a:xfrm>
            <a:off x="4311086" y="1781917"/>
            <a:ext cx="4606859" cy="4976157"/>
          </a:xfrm>
          <a:prstGeom prst="rect">
            <a:avLst/>
          </a:prstGeom>
        </p:spPr>
      </p:pic>
      <p:sp>
        <p:nvSpPr>
          <p:cNvPr id="6" name="Title 5"/>
          <p:cNvSpPr>
            <a:spLocks noGrp="1"/>
          </p:cNvSpPr>
          <p:nvPr>
            <p:ph type="title"/>
          </p:nvPr>
        </p:nvSpPr>
        <p:spPr>
          <a:xfrm>
            <a:off x="1" y="274638"/>
            <a:ext cx="9042188" cy="1143000"/>
          </a:xfrm>
        </p:spPr>
        <p:txBody>
          <a:bodyPr/>
          <a:lstStyle/>
          <a:p>
            <a:r>
              <a:rPr lang="en-US" sz="4800" b="1" dirty="0" smtClean="0"/>
              <a:t>Hidden Costs of Globalization </a:t>
            </a:r>
            <a:endParaRPr lang="en-US" sz="4800" b="1" dirty="0"/>
          </a:p>
        </p:txBody>
      </p:sp>
    </p:spTree>
    <p:extLst>
      <p:ext uri="{BB962C8B-B14F-4D97-AF65-F5344CB8AC3E}">
        <p14:creationId xmlns:p14="http://schemas.microsoft.com/office/powerpoint/2010/main" val="345417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2900"/>
            <a:ext cx="9144000" cy="6170738"/>
          </a:xfrm>
          <a:prstGeom prst="rect">
            <a:avLst/>
          </a:prstGeom>
        </p:spPr>
      </p:pic>
    </p:spTree>
    <p:extLst>
      <p:ext uri="{BB962C8B-B14F-4D97-AF65-F5344CB8AC3E}">
        <p14:creationId xmlns:p14="http://schemas.microsoft.com/office/powerpoint/2010/main" val="2591731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22</a:t>
            </a:fld>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077145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Globalization Affecting Italy’s Youth?</a:t>
            </a:r>
            <a:endParaRPr lang="en-US" dirty="0"/>
          </a:p>
        </p:txBody>
      </p:sp>
      <p:pic>
        <p:nvPicPr>
          <p:cNvPr id="4" name="Picture 3"/>
          <p:cNvPicPr>
            <a:picLocks noChangeAspect="1"/>
          </p:cNvPicPr>
          <p:nvPr/>
        </p:nvPicPr>
        <p:blipFill>
          <a:blip r:embed="rId3"/>
          <a:stretch>
            <a:fillRect/>
          </a:stretch>
        </p:blipFill>
        <p:spPr>
          <a:xfrm>
            <a:off x="2706830" y="1974220"/>
            <a:ext cx="6256254" cy="4883779"/>
          </a:xfrm>
          <a:prstGeom prst="rect">
            <a:avLst/>
          </a:prstGeom>
        </p:spPr>
      </p:pic>
      <p:sp>
        <p:nvSpPr>
          <p:cNvPr id="5" name="Rectangle 4"/>
          <p:cNvSpPr/>
          <p:nvPr/>
        </p:nvSpPr>
        <p:spPr>
          <a:xfrm>
            <a:off x="215270" y="1974220"/>
            <a:ext cx="2491560" cy="3139321"/>
          </a:xfrm>
          <a:prstGeom prst="rect">
            <a:avLst/>
          </a:prstGeom>
        </p:spPr>
        <p:txBody>
          <a:bodyPr wrap="square">
            <a:spAutoFit/>
          </a:bodyPr>
          <a:lstStyle/>
          <a:p>
            <a:r>
              <a:rPr lang="en-US" dirty="0"/>
              <a:t>November 2016: Florence erupts in violence as anti-</a:t>
            </a:r>
            <a:r>
              <a:rPr lang="en-US" dirty="0" err="1"/>
              <a:t>Renzi</a:t>
            </a:r>
            <a:r>
              <a:rPr lang="en-US" dirty="0"/>
              <a:t> protesters clash with riot cops. Hooded youths attacked lines of cops protecting embattled prime minister </a:t>
            </a:r>
            <a:r>
              <a:rPr lang="en-US" dirty="0" err="1"/>
              <a:t>Matteo</a:t>
            </a:r>
            <a:r>
              <a:rPr lang="en-US" dirty="0"/>
              <a:t> </a:t>
            </a:r>
            <a:r>
              <a:rPr lang="en-US" dirty="0" err="1"/>
              <a:t>Renzi</a:t>
            </a:r>
            <a:r>
              <a:rPr lang="en-US" dirty="0"/>
              <a:t>, who was in the city for crunch political talks.</a:t>
            </a:r>
          </a:p>
        </p:txBody>
      </p:sp>
    </p:spTree>
    <p:extLst>
      <p:ext uri="{BB962C8B-B14F-4D97-AF65-F5344CB8AC3E}">
        <p14:creationId xmlns:p14="http://schemas.microsoft.com/office/powerpoint/2010/main" val="29549635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44" y="136581"/>
            <a:ext cx="8876530" cy="512289"/>
          </a:xfrm>
        </p:spPr>
        <p:txBody>
          <a:bodyPr/>
          <a:lstStyle/>
          <a:p>
            <a:r>
              <a:rPr lang="en-US" sz="2800" b="1" dirty="0" smtClean="0"/>
              <a:t>Notice Italy’s Youth Unemployment</a:t>
            </a:r>
            <a:endParaRPr lang="en-US" sz="2800" dirty="0"/>
          </a:p>
        </p:txBody>
      </p:sp>
      <p:pic>
        <p:nvPicPr>
          <p:cNvPr id="4" name="Picture 3"/>
          <p:cNvPicPr>
            <a:picLocks noChangeAspect="1"/>
          </p:cNvPicPr>
          <p:nvPr/>
        </p:nvPicPr>
        <p:blipFill>
          <a:blip r:embed="rId3"/>
          <a:stretch>
            <a:fillRect/>
          </a:stretch>
        </p:blipFill>
        <p:spPr>
          <a:xfrm>
            <a:off x="0" y="648870"/>
            <a:ext cx="9144000" cy="6071073"/>
          </a:xfrm>
          <a:prstGeom prst="rect">
            <a:avLst/>
          </a:prstGeom>
        </p:spPr>
      </p:pic>
    </p:spTree>
    <p:extLst>
      <p:ext uri="{BB962C8B-B14F-4D97-AF65-F5344CB8AC3E}">
        <p14:creationId xmlns:p14="http://schemas.microsoft.com/office/powerpoint/2010/main" val="39658714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airfoodprogram.org/cms/wp-content/uploads/2016/02/Savory_Ad_3_shadow_11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76" y="399193"/>
            <a:ext cx="8499475" cy="5040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176" y="5543912"/>
            <a:ext cx="8499475" cy="1015663"/>
          </a:xfrm>
          <a:prstGeom prst="rect">
            <a:avLst/>
          </a:prstGeom>
          <a:solidFill>
            <a:srgbClr val="008000"/>
          </a:solidFill>
        </p:spPr>
        <p:txBody>
          <a:bodyPr wrap="square">
            <a:spAutoFit/>
          </a:bodyPr>
          <a:lstStyle/>
          <a:p>
            <a:r>
              <a:rPr lang="en-US" sz="2000" b="1" dirty="0">
                <a:solidFill>
                  <a:schemeClr val="bg1">
                    <a:lumMod val="20000"/>
                    <a:lumOff val="80000"/>
                  </a:schemeClr>
                </a:solidFill>
              </a:rPr>
              <a:t>Fair Food Program — the unfolding story of increasing compliance through the constant back and forth of audits, investigations, and corrections — over the course of all six seasons of the Program’s operation</a:t>
            </a:r>
          </a:p>
        </p:txBody>
      </p:sp>
    </p:spTree>
    <p:extLst>
      <p:ext uri="{BB962C8B-B14F-4D97-AF65-F5344CB8AC3E}">
        <p14:creationId xmlns:p14="http://schemas.microsoft.com/office/powerpoint/2010/main" val="36854341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Worker-Driven “Corporate Social Responsibility’ ETHICS Example</a:t>
            </a:r>
            <a:endParaRPr lang="en-US" sz="4000" b="1" dirty="0"/>
          </a:p>
        </p:txBody>
      </p:sp>
      <p:pic>
        <p:nvPicPr>
          <p:cNvPr id="4" name="Picture 3"/>
          <p:cNvPicPr>
            <a:picLocks noChangeAspect="1"/>
          </p:cNvPicPr>
          <p:nvPr/>
        </p:nvPicPr>
        <p:blipFill>
          <a:blip r:embed="rId2"/>
          <a:stretch>
            <a:fillRect/>
          </a:stretch>
        </p:blipFill>
        <p:spPr>
          <a:xfrm>
            <a:off x="1061239" y="1697415"/>
            <a:ext cx="6350000" cy="4940300"/>
          </a:xfrm>
          <a:prstGeom prst="rect">
            <a:avLst/>
          </a:prstGeom>
        </p:spPr>
      </p:pic>
    </p:spTree>
    <p:extLst>
      <p:ext uri="{BB962C8B-B14F-4D97-AF65-F5344CB8AC3E}">
        <p14:creationId xmlns:p14="http://schemas.microsoft.com/office/powerpoint/2010/main" val="40726736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83" y="0"/>
            <a:ext cx="9004507" cy="1653988"/>
          </a:xfrm>
        </p:spPr>
        <p:txBody>
          <a:bodyPr>
            <a:normAutofit/>
          </a:bodyPr>
          <a:lstStyle/>
          <a:p>
            <a:r>
              <a:rPr lang="en-US" sz="4400" dirty="0" smtClean="0"/>
              <a:t>Sociomateriality of Modern-Day Slavery In USA</a:t>
            </a:r>
            <a:endParaRPr lang="en-US" sz="44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27</a:t>
            </a:fld>
            <a:endParaRPr lang="en-US" dirty="0"/>
          </a:p>
        </p:txBody>
      </p:sp>
      <p:sp>
        <p:nvSpPr>
          <p:cNvPr id="5" name="Rectangle 4"/>
          <p:cNvSpPr/>
          <p:nvPr/>
        </p:nvSpPr>
        <p:spPr>
          <a:xfrm>
            <a:off x="381000" y="1653988"/>
            <a:ext cx="8488824" cy="4247317"/>
          </a:xfrm>
          <a:prstGeom prst="rect">
            <a:avLst/>
          </a:prstGeom>
        </p:spPr>
        <p:txBody>
          <a:bodyPr wrap="square">
            <a:spAutoFit/>
          </a:bodyPr>
          <a:lstStyle/>
          <a:p>
            <a:r>
              <a:rPr lang="en-US" sz="2800" dirty="0"/>
              <a:t>"The bosses carried weapons. They scared me. I never knew where I was. We were transported every fifteen days to different cities. I knew if I tried to escape I would not get far because everything was unfamiliar. The bosses said that if we escaped they would get their money from our families."</a:t>
            </a:r>
          </a:p>
          <a:p>
            <a:endParaRPr lang="en-US" sz="2800" dirty="0"/>
          </a:p>
          <a:p>
            <a:r>
              <a:rPr lang="en-US" sz="2800" dirty="0"/>
              <a:t>                --Congressional testimony of Maria, trafficking survivor from Mexico</a:t>
            </a:r>
          </a:p>
          <a:p>
            <a:endParaRPr lang="en-US" dirty="0"/>
          </a:p>
        </p:txBody>
      </p:sp>
      <p:sp>
        <p:nvSpPr>
          <p:cNvPr id="6" name="Rectangle 5"/>
          <p:cNvSpPr/>
          <p:nvPr/>
        </p:nvSpPr>
        <p:spPr>
          <a:xfrm>
            <a:off x="381000" y="5533033"/>
            <a:ext cx="8763000" cy="646331"/>
          </a:xfrm>
          <a:prstGeom prst="rect">
            <a:avLst/>
          </a:prstGeom>
        </p:spPr>
        <p:txBody>
          <a:bodyPr wrap="square">
            <a:spAutoFit/>
          </a:bodyPr>
          <a:lstStyle/>
          <a:p>
            <a:r>
              <a:rPr lang="en-US" dirty="0">
                <a:hlinkClick r:id="rId2"/>
              </a:rPr>
              <a:t>https://www.commondreams.org/views/2010/06/19/driven-globalization-todays-slave-trade-thrives-home-and-</a:t>
            </a:r>
            <a:r>
              <a:rPr lang="en-US" dirty="0" smtClean="0">
                <a:hlinkClick r:id="rId2"/>
              </a:rPr>
              <a:t>abroad</a:t>
            </a:r>
            <a:r>
              <a:rPr lang="en-US" dirty="0" smtClean="0"/>
              <a:t> </a:t>
            </a:r>
            <a:endParaRPr lang="en-US" dirty="0"/>
          </a:p>
        </p:txBody>
      </p:sp>
    </p:spTree>
    <p:extLst>
      <p:ext uri="{BB962C8B-B14F-4D97-AF65-F5344CB8AC3E}">
        <p14:creationId xmlns:p14="http://schemas.microsoft.com/office/powerpoint/2010/main" val="20611782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Chemical Working Conditions”</a:t>
            </a:r>
            <a:endParaRPr lang="en-US" dirty="0"/>
          </a:p>
        </p:txBody>
      </p:sp>
      <p:sp>
        <p:nvSpPr>
          <p:cNvPr id="9" name="Slide Number Placeholder 8"/>
          <p:cNvSpPr>
            <a:spLocks noGrp="1"/>
          </p:cNvSpPr>
          <p:nvPr>
            <p:ph type="sldNum" sz="quarter" idx="12"/>
          </p:nvPr>
        </p:nvSpPr>
        <p:spPr/>
        <p:txBody>
          <a:bodyPr/>
          <a:lstStyle/>
          <a:p>
            <a:fld id="{651FC063-5EA9-49AF-AFAF-D68C9E82B23B}" type="slidenum">
              <a:rPr lang="en-US" smtClean="0"/>
              <a:pPr/>
              <a:t>28</a:t>
            </a:fld>
            <a:endParaRPr lang="en-US" dirty="0"/>
          </a:p>
        </p:txBody>
      </p:sp>
      <p:pic>
        <p:nvPicPr>
          <p:cNvPr id="4" name="Picture 3"/>
          <p:cNvPicPr>
            <a:picLocks noChangeAspect="1"/>
          </p:cNvPicPr>
          <p:nvPr/>
        </p:nvPicPr>
        <p:blipFill>
          <a:blip r:embed="rId3"/>
          <a:stretch>
            <a:fillRect/>
          </a:stretch>
        </p:blipFill>
        <p:spPr>
          <a:xfrm>
            <a:off x="0" y="1913856"/>
            <a:ext cx="4395224" cy="4395224"/>
          </a:xfrm>
          <a:prstGeom prst="rect">
            <a:avLst/>
          </a:prstGeom>
        </p:spPr>
      </p:pic>
      <p:sp>
        <p:nvSpPr>
          <p:cNvPr id="5" name="Rectangle 4"/>
          <p:cNvSpPr/>
          <p:nvPr/>
        </p:nvSpPr>
        <p:spPr>
          <a:xfrm>
            <a:off x="4572000" y="1725938"/>
            <a:ext cx="4572000" cy="923330"/>
          </a:xfrm>
          <a:prstGeom prst="rect">
            <a:avLst/>
          </a:prstGeom>
        </p:spPr>
        <p:txBody>
          <a:bodyPr>
            <a:spAutoFit/>
          </a:bodyPr>
          <a:lstStyle/>
          <a:p>
            <a:r>
              <a:rPr lang="en-US" dirty="0"/>
              <a:t>Carlos Candelario, known as Carlitos, was born Dec. 17 without arms or legs.</a:t>
            </a:r>
          </a:p>
          <a:p>
            <a:endParaRPr lang="en-US" dirty="0"/>
          </a:p>
        </p:txBody>
      </p:sp>
      <p:sp>
        <p:nvSpPr>
          <p:cNvPr id="6" name="Rectangle 5"/>
          <p:cNvSpPr/>
          <p:nvPr/>
        </p:nvSpPr>
        <p:spPr>
          <a:xfrm>
            <a:off x="4572000" y="2357142"/>
            <a:ext cx="4572000" cy="3139321"/>
          </a:xfrm>
          <a:prstGeom prst="rect">
            <a:avLst/>
          </a:prstGeom>
        </p:spPr>
        <p:txBody>
          <a:bodyPr>
            <a:spAutoFit/>
          </a:bodyPr>
          <a:lstStyle/>
          <a:p>
            <a:endParaRPr lang="en-US" dirty="0" smtClean="0"/>
          </a:p>
          <a:p>
            <a:endParaRPr lang="en-US" dirty="0" smtClean="0"/>
          </a:p>
          <a:p>
            <a:r>
              <a:rPr lang="en-US" dirty="0" smtClean="0"/>
              <a:t>At </a:t>
            </a:r>
            <a:r>
              <a:rPr lang="en-US" dirty="0"/>
              <a:t>the entrance to </a:t>
            </a:r>
            <a:r>
              <a:rPr lang="en-US" dirty="0" smtClean="0"/>
              <a:t>the </a:t>
            </a:r>
            <a:r>
              <a:rPr lang="en-US" dirty="0"/>
              <a:t>field </a:t>
            </a:r>
            <a:r>
              <a:rPr lang="en-US" dirty="0" smtClean="0"/>
              <a:t>where the mother worked, there is  a list of </a:t>
            </a:r>
            <a:r>
              <a:rPr lang="en-US" dirty="0"/>
              <a:t>some 30 chemicals used on the crops during the </a:t>
            </a:r>
            <a:r>
              <a:rPr lang="en-US" dirty="0" smtClean="0"/>
              <a:t>year</a:t>
            </a:r>
          </a:p>
          <a:p>
            <a:endParaRPr lang="en-US" dirty="0"/>
          </a:p>
          <a:p>
            <a:r>
              <a:rPr lang="en-US" dirty="0" smtClean="0"/>
              <a:t>This is sociomateriality of storytelling.</a:t>
            </a:r>
          </a:p>
          <a:p>
            <a:endParaRPr lang="en-US" dirty="0" smtClean="0"/>
          </a:p>
          <a:p>
            <a:r>
              <a:rPr lang="en-US" dirty="0" smtClean="0"/>
              <a:t>Its an embodiment and dismemberment of the next generation</a:t>
            </a:r>
            <a:endParaRPr lang="en-US" dirty="0"/>
          </a:p>
          <a:p>
            <a:endParaRPr lang="en-US" dirty="0"/>
          </a:p>
        </p:txBody>
      </p:sp>
      <p:sp>
        <p:nvSpPr>
          <p:cNvPr id="7" name="Rectangle 6"/>
          <p:cNvSpPr/>
          <p:nvPr/>
        </p:nvSpPr>
        <p:spPr>
          <a:xfrm>
            <a:off x="22125" y="6139835"/>
            <a:ext cx="5392698" cy="338554"/>
          </a:xfrm>
          <a:prstGeom prst="rect">
            <a:avLst/>
          </a:prstGeom>
        </p:spPr>
        <p:txBody>
          <a:bodyPr wrap="square">
            <a:spAutoFit/>
          </a:bodyPr>
          <a:lstStyle/>
          <a:p>
            <a:r>
              <a:rPr lang="en-US" sz="1600" dirty="0">
                <a:hlinkClick r:id="rId4"/>
              </a:rPr>
              <a:t>http://www.mypalmbeachpost.com/news/carlitos</a:t>
            </a:r>
            <a:r>
              <a:rPr lang="en-US" sz="1600" dirty="0" smtClean="0">
                <a:hlinkClick r:id="rId4"/>
              </a:rPr>
              <a:t>/</a:t>
            </a:r>
            <a:r>
              <a:rPr lang="en-US" sz="1600" dirty="0" smtClean="0"/>
              <a:t> </a:t>
            </a:r>
            <a:endParaRPr lang="en-US" sz="1600" dirty="0"/>
          </a:p>
        </p:txBody>
      </p:sp>
    </p:spTree>
    <p:extLst>
      <p:ext uri="{BB962C8B-B14F-4D97-AF65-F5344CB8AC3E}">
        <p14:creationId xmlns:p14="http://schemas.microsoft.com/office/powerpoint/2010/main" val="41985038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29</a:t>
            </a:fld>
            <a:endParaRPr lang="en-US" dirty="0"/>
          </a:p>
        </p:txBody>
      </p:sp>
      <p:sp>
        <p:nvSpPr>
          <p:cNvPr id="5" name="Rectangle 4"/>
          <p:cNvSpPr/>
          <p:nvPr/>
        </p:nvSpPr>
        <p:spPr>
          <a:xfrm>
            <a:off x="332647" y="5798145"/>
            <a:ext cx="8452246" cy="923330"/>
          </a:xfrm>
          <a:prstGeom prst="rect">
            <a:avLst/>
          </a:prstGeom>
        </p:spPr>
        <p:txBody>
          <a:bodyPr wrap="square">
            <a:spAutoFit/>
          </a:bodyPr>
          <a:lstStyle/>
          <a:p>
            <a:r>
              <a:rPr lang="en-US" dirty="0">
                <a:hlinkClick r:id="rId2"/>
              </a:rPr>
              <a:t>Five Female Migrant Workers Awarded $17 Million In Rape, Harassment Case</a:t>
            </a:r>
            <a:endParaRPr lang="en-US" dirty="0"/>
          </a:p>
          <a:p>
            <a:r>
              <a:rPr lang="en-US" dirty="0"/>
              <a:t>The women claim their bosses assaulted them on the job.</a:t>
            </a:r>
          </a:p>
          <a:p>
            <a:r>
              <a:rPr lang="en-US" dirty="0"/>
              <a:t>By Laura </a:t>
            </a:r>
            <a:r>
              <a:rPr lang="en-US" dirty="0" smtClean="0"/>
              <a:t>Bassett</a:t>
            </a:r>
            <a:endParaRPr lang="en-US" dirty="0"/>
          </a:p>
        </p:txBody>
      </p:sp>
      <p:pic>
        <p:nvPicPr>
          <p:cNvPr id="6" name="Picture 5"/>
          <p:cNvPicPr>
            <a:picLocks noChangeAspect="1"/>
          </p:cNvPicPr>
          <p:nvPr/>
        </p:nvPicPr>
        <p:blipFill>
          <a:blip r:embed="rId3"/>
          <a:stretch>
            <a:fillRect/>
          </a:stretch>
        </p:blipFill>
        <p:spPr>
          <a:xfrm>
            <a:off x="526218" y="123990"/>
            <a:ext cx="8031870" cy="5354580"/>
          </a:xfrm>
          <a:prstGeom prst="rect">
            <a:avLst/>
          </a:prstGeom>
        </p:spPr>
      </p:pic>
    </p:spTree>
    <p:extLst>
      <p:ext uri="{BB962C8B-B14F-4D97-AF65-F5344CB8AC3E}">
        <p14:creationId xmlns:p14="http://schemas.microsoft.com/office/powerpoint/2010/main" val="29881074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7919"/>
            <a:ext cx="8697067" cy="6189183"/>
          </a:xfrm>
          <a:prstGeom prst="rect">
            <a:avLst/>
          </a:prstGeom>
        </p:spPr>
      </p:pic>
    </p:spTree>
    <p:extLst>
      <p:ext uri="{BB962C8B-B14F-4D97-AF65-F5344CB8AC3E}">
        <p14:creationId xmlns:p14="http://schemas.microsoft.com/office/powerpoint/2010/main" val="3872411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3" y="107577"/>
            <a:ext cx="9013067" cy="1653988"/>
          </a:xfrm>
        </p:spPr>
        <p:txBody>
          <a:bodyPr/>
          <a:lstStyle/>
          <a:p>
            <a:r>
              <a:rPr lang="en-US" dirty="0" smtClean="0"/>
              <a:t>How can you help end global slavery supply chain?</a:t>
            </a:r>
            <a:endParaRPr lang="en-US" dirty="0"/>
          </a:p>
        </p:txBody>
      </p:sp>
      <p:sp>
        <p:nvSpPr>
          <p:cNvPr id="3" name="Content Placeholder 2"/>
          <p:cNvSpPr>
            <a:spLocks noGrp="1"/>
          </p:cNvSpPr>
          <p:nvPr>
            <p:ph idx="1"/>
          </p:nvPr>
        </p:nvSpPr>
        <p:spPr>
          <a:xfrm>
            <a:off x="130933" y="1882587"/>
            <a:ext cx="4060067" cy="4838887"/>
          </a:xfrm>
        </p:spPr>
        <p:txBody>
          <a:bodyPr>
            <a:noAutofit/>
          </a:bodyPr>
          <a:lstStyle/>
          <a:p>
            <a:pPr marL="0" indent="0">
              <a:buNone/>
            </a:pPr>
            <a:r>
              <a:rPr lang="en-US" sz="2800" b="0" dirty="0" smtClean="0"/>
              <a:t>Worker </a:t>
            </a:r>
            <a:r>
              <a:rPr lang="en-US" sz="2800" b="0" dirty="0"/>
              <a:t>education, </a:t>
            </a:r>
            <a:endParaRPr lang="en-US" sz="2800" b="0" dirty="0" smtClean="0"/>
          </a:p>
          <a:p>
            <a:pPr marL="0" indent="0">
              <a:buNone/>
            </a:pPr>
            <a:r>
              <a:rPr lang="en-US" sz="2800" b="0" dirty="0"/>
              <a:t>W</a:t>
            </a:r>
            <a:r>
              <a:rPr lang="en-US" sz="2800" b="0" dirty="0" smtClean="0"/>
              <a:t>orker</a:t>
            </a:r>
            <a:r>
              <a:rPr lang="en-US" sz="2800" b="0" dirty="0"/>
              <a:t>-driven alliances, &amp; </a:t>
            </a:r>
            <a:endParaRPr lang="en-US" sz="2800" b="0" dirty="0" smtClean="0"/>
          </a:p>
          <a:p>
            <a:pPr marL="0" indent="0">
              <a:buNone/>
            </a:pPr>
            <a:r>
              <a:rPr lang="en-US" sz="2800" b="0" dirty="0"/>
              <a:t>S</a:t>
            </a:r>
            <a:r>
              <a:rPr lang="en-US" sz="2800" b="0" dirty="0" smtClean="0"/>
              <a:t>ystem </a:t>
            </a:r>
            <a:r>
              <a:rPr lang="en-US" sz="2800" b="0" dirty="0"/>
              <a:t>of alliance of consumers, brands, growers, and </a:t>
            </a:r>
            <a:r>
              <a:rPr lang="en-US" sz="2800" b="0" dirty="0" smtClean="0"/>
              <a:t>workers</a:t>
            </a:r>
          </a:p>
          <a:p>
            <a:pPr marL="0" indent="0">
              <a:buNone/>
            </a:pPr>
            <a:r>
              <a:rPr lang="en-US" sz="2800" b="0" dirty="0" smtClean="0"/>
              <a:t>This </a:t>
            </a:r>
            <a:r>
              <a:rPr lang="en-US" sz="2800" b="0" dirty="0"/>
              <a:t>creates revolutionary changes  </a:t>
            </a:r>
          </a:p>
          <a:p>
            <a:pPr marL="0" indent="0">
              <a:buNone/>
            </a:pPr>
            <a:endParaRPr lang="en-US" sz="32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30</a:t>
            </a:fld>
            <a:endParaRPr lang="en-US" dirty="0"/>
          </a:p>
        </p:txBody>
      </p:sp>
      <p:pic>
        <p:nvPicPr>
          <p:cNvPr id="5" name="Picture 4"/>
          <p:cNvPicPr>
            <a:picLocks noChangeAspect="1"/>
          </p:cNvPicPr>
          <p:nvPr/>
        </p:nvPicPr>
        <p:blipFill>
          <a:blip r:embed="rId2"/>
          <a:stretch>
            <a:fillRect/>
          </a:stretch>
        </p:blipFill>
        <p:spPr>
          <a:xfrm>
            <a:off x="4191000" y="2236099"/>
            <a:ext cx="4741305" cy="3162414"/>
          </a:xfrm>
          <a:prstGeom prst="rect">
            <a:avLst/>
          </a:prstGeom>
        </p:spPr>
      </p:pic>
    </p:spTree>
    <p:extLst>
      <p:ext uri="{BB962C8B-B14F-4D97-AF65-F5344CB8AC3E}">
        <p14:creationId xmlns:p14="http://schemas.microsoft.com/office/powerpoint/2010/main" val="17854554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96934" y="1212810"/>
            <a:ext cx="4445271" cy="3451622"/>
          </a:xfrm>
          <a:prstGeom prst="rect">
            <a:avLst/>
          </a:prstGeom>
        </p:spPr>
      </p:pic>
      <p:sp>
        <p:nvSpPr>
          <p:cNvPr id="6" name="Title 5"/>
          <p:cNvSpPr>
            <a:spLocks noGrp="1"/>
          </p:cNvSpPr>
          <p:nvPr>
            <p:ph type="title"/>
          </p:nvPr>
        </p:nvSpPr>
        <p:spPr/>
        <p:txBody>
          <a:bodyPr/>
          <a:lstStyle/>
          <a:p>
            <a:r>
              <a:rPr lang="en-US" dirty="0" smtClean="0"/>
              <a:t>Pause for Q&amp;A</a:t>
            </a:r>
            <a:endParaRPr lang="en-US" dirty="0"/>
          </a:p>
        </p:txBody>
      </p:sp>
    </p:spTree>
    <p:extLst>
      <p:ext uri="{BB962C8B-B14F-4D97-AF65-F5344CB8AC3E}">
        <p14:creationId xmlns:p14="http://schemas.microsoft.com/office/powerpoint/2010/main" val="8052100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Why is Youth Unemployment high in Italy?</a:t>
            </a:r>
            <a:endParaRPr lang="en-US" sz="4000" dirty="0"/>
          </a:p>
        </p:txBody>
      </p:sp>
      <p:sp>
        <p:nvSpPr>
          <p:cNvPr id="3" name="Content Placeholder 2"/>
          <p:cNvSpPr>
            <a:spLocks noGrp="1"/>
          </p:cNvSpPr>
          <p:nvPr>
            <p:ph idx="1"/>
          </p:nvPr>
        </p:nvSpPr>
        <p:spPr/>
        <p:txBody>
          <a:bodyPr/>
          <a:lstStyle/>
          <a:p>
            <a:r>
              <a:rPr lang="en-US" dirty="0" smtClean="0"/>
              <a:t>26% if unemployed youth have no work experience</a:t>
            </a:r>
          </a:p>
          <a:p>
            <a:r>
              <a:rPr lang="en-US" dirty="0" smtClean="0"/>
              <a:t>Takes 51 months on average after graduating to find job</a:t>
            </a:r>
          </a:p>
          <a:p>
            <a:r>
              <a:rPr lang="en-US" dirty="0" smtClean="0"/>
              <a:t>Does Italy’s University System increase Youth Unemployment? (courses not practical; few internships, graduates have more skill than the labor market wants,</a:t>
            </a:r>
            <a:r>
              <a:rPr lang="mr-IN" dirty="0" smtClean="0"/>
              <a:t>…</a:t>
            </a:r>
            <a:r>
              <a:rPr lang="en-US" dirty="0" smtClean="0"/>
              <a:t>)</a:t>
            </a:r>
          </a:p>
          <a:p>
            <a:r>
              <a:rPr lang="en-US" dirty="0" smtClean="0"/>
              <a:t>What are hidden costs of Youth Unemployment? (e.g. brain drain as graduates leave Italy to find work)</a:t>
            </a:r>
            <a:endParaRPr lang="en-US" dirty="0"/>
          </a:p>
        </p:txBody>
      </p:sp>
    </p:spTree>
    <p:extLst>
      <p:ext uri="{BB962C8B-B14F-4D97-AF65-F5344CB8AC3E}">
        <p14:creationId xmlns:p14="http://schemas.microsoft.com/office/powerpoint/2010/main" val="17453879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274638"/>
            <a:ext cx="9008533" cy="1630362"/>
          </a:xfrm>
        </p:spPr>
        <p:txBody>
          <a:bodyPr/>
          <a:lstStyle/>
          <a:p>
            <a:r>
              <a:rPr lang="en-US" dirty="0" smtClean="0"/>
              <a:t>GDP is not measure of anything relevant to ecology</a:t>
            </a:r>
            <a:endParaRPr lang="en-US" dirty="0"/>
          </a:p>
        </p:txBody>
      </p:sp>
      <p:sp>
        <p:nvSpPr>
          <p:cNvPr id="3" name="Content Placeholder 2"/>
          <p:cNvSpPr>
            <a:spLocks noGrp="1"/>
          </p:cNvSpPr>
          <p:nvPr>
            <p:ph idx="1"/>
          </p:nvPr>
        </p:nvSpPr>
        <p:spPr>
          <a:xfrm>
            <a:off x="571500" y="1905000"/>
            <a:ext cx="8001000" cy="4648200"/>
          </a:xfrm>
        </p:spPr>
        <p:txBody>
          <a:bodyPr>
            <a:normAutofit fontScale="92500" lnSpcReduction="10000"/>
          </a:bodyPr>
          <a:lstStyle/>
          <a:p>
            <a:pPr marL="0" indent="0">
              <a:buNone/>
            </a:pPr>
            <a:r>
              <a:rPr lang="en-US" sz="4800" dirty="0"/>
              <a:t>The GDP rankings of nations is “ecologically irrelevant, since they do not account for the possible absolute increases in material flows from the ecosphere to the economy</a:t>
            </a:r>
            <a:r>
              <a:rPr lang="en-US" sz="3200" dirty="0"/>
              <a:t>” </a:t>
            </a:r>
            <a:r>
              <a:rPr lang="en-US" dirty="0"/>
              <a:t>(Milne &amp; Gray, 2013: 23)</a:t>
            </a:r>
            <a:r>
              <a:rPr lang="en-US" dirty="0" smtClean="0"/>
              <a:t>.</a:t>
            </a:r>
          </a:p>
          <a:p>
            <a:pPr marL="0" indent="0">
              <a:buNone/>
            </a:pPr>
            <a:endParaRPr lang="en-US" dirty="0"/>
          </a:p>
        </p:txBody>
      </p:sp>
    </p:spTree>
    <p:extLst>
      <p:ext uri="{BB962C8B-B14F-4D97-AF65-F5344CB8AC3E}">
        <p14:creationId xmlns:p14="http://schemas.microsoft.com/office/powerpoint/2010/main" val="37192011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947"/>
            <a:ext cx="9144000" cy="723339"/>
          </a:xfrm>
        </p:spPr>
        <p:txBody>
          <a:bodyPr/>
          <a:lstStyle/>
          <a:p>
            <a:r>
              <a:rPr lang="en-US" sz="3200" dirty="0" smtClean="0"/>
              <a:t>Various Globalization Indices on </a:t>
            </a:r>
            <a:br>
              <a:rPr lang="en-US" sz="3200" dirty="0" smtClean="0"/>
            </a:br>
            <a:r>
              <a:rPr lang="en-US" sz="3200" dirty="0" smtClean="0"/>
              <a:t>Boje’s Sabbatical</a:t>
            </a:r>
            <a:endParaRPr lang="en-US" sz="3200" dirty="0"/>
          </a:p>
        </p:txBody>
      </p:sp>
      <p:pic>
        <p:nvPicPr>
          <p:cNvPr id="3" name="Picture 2"/>
          <p:cNvPicPr>
            <a:picLocks noChangeAspect="1"/>
          </p:cNvPicPr>
          <p:nvPr/>
        </p:nvPicPr>
        <p:blipFill>
          <a:blip r:embed="rId2"/>
          <a:stretch>
            <a:fillRect/>
          </a:stretch>
        </p:blipFill>
        <p:spPr>
          <a:xfrm>
            <a:off x="0" y="994013"/>
            <a:ext cx="9144000" cy="5863987"/>
          </a:xfrm>
          <a:prstGeom prst="rect">
            <a:avLst/>
          </a:prstGeom>
        </p:spPr>
      </p:pic>
    </p:spTree>
    <p:extLst>
      <p:ext uri="{BB962C8B-B14F-4D97-AF65-F5344CB8AC3E}">
        <p14:creationId xmlns:p14="http://schemas.microsoft.com/office/powerpoint/2010/main" val="13056229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293998297"/>
              </p:ext>
            </p:extLst>
          </p:nvPr>
        </p:nvGraphicFramePr>
        <p:xfrm>
          <a:off x="221085" y="1"/>
          <a:ext cx="8934348" cy="6709588"/>
        </p:xfrm>
        <a:graphic>
          <a:graphicData uri="http://schemas.openxmlformats.org/presentationml/2006/ole">
            <mc:AlternateContent xmlns:mc="http://schemas.openxmlformats.org/markup-compatibility/2006">
              <mc:Choice xmlns:v="urn:schemas-microsoft-com:vml" Requires="v">
                <p:oleObj spid="_x0000_s1057" name="Document" r:id="rId4" imgW="5626100" imgH="2755900" progId="Word.Document.12">
                  <p:embed/>
                </p:oleObj>
              </mc:Choice>
              <mc:Fallback>
                <p:oleObj name="Document" r:id="rId4" imgW="5626100" imgH="2755900" progId="Word.Document.12">
                  <p:embed/>
                  <p:pic>
                    <p:nvPicPr>
                      <p:cNvPr id="0" name=""/>
                      <p:cNvPicPr/>
                      <p:nvPr/>
                    </p:nvPicPr>
                    <p:blipFill>
                      <a:blip r:embed="rId5"/>
                      <a:stretch>
                        <a:fillRect/>
                      </a:stretch>
                    </p:blipFill>
                    <p:spPr>
                      <a:xfrm>
                        <a:off x="221085" y="1"/>
                        <a:ext cx="8934348" cy="6709588"/>
                      </a:xfrm>
                      <a:prstGeom prst="rect">
                        <a:avLst/>
                      </a:prstGeom>
                    </p:spPr>
                  </p:pic>
                </p:oleObj>
              </mc:Fallback>
            </mc:AlternateContent>
          </a:graphicData>
        </a:graphic>
      </p:graphicFrame>
    </p:spTree>
    <p:extLst>
      <p:ext uri="{BB962C8B-B14F-4D97-AF65-F5344CB8AC3E}">
        <p14:creationId xmlns:p14="http://schemas.microsoft.com/office/powerpoint/2010/main" val="17442328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5900" y="1339156"/>
            <a:ext cx="8699074" cy="5518843"/>
          </a:xfrm>
          <a:prstGeom prst="rect">
            <a:avLst/>
          </a:prstGeom>
        </p:spPr>
      </p:pic>
      <p:sp>
        <p:nvSpPr>
          <p:cNvPr id="2" name="Title 1"/>
          <p:cNvSpPr>
            <a:spLocks noGrp="1"/>
          </p:cNvSpPr>
          <p:nvPr>
            <p:ph type="title"/>
          </p:nvPr>
        </p:nvSpPr>
        <p:spPr>
          <a:xfrm>
            <a:off x="571500" y="274638"/>
            <a:ext cx="8001000" cy="857432"/>
          </a:xfrm>
        </p:spPr>
        <p:txBody>
          <a:bodyPr/>
          <a:lstStyle/>
          <a:p>
            <a:r>
              <a:rPr lang="en-US" sz="3600" dirty="0" smtClean="0"/>
              <a:t>Why do People live so long in Italy, &amp; why is </a:t>
            </a:r>
            <a:r>
              <a:rPr lang="en-US" sz="3600" dirty="0" err="1" smtClean="0"/>
              <a:t>corrouption</a:t>
            </a:r>
            <a:r>
              <a:rPr lang="en-US" sz="3600" dirty="0" smtClean="0"/>
              <a:t> so high?</a:t>
            </a:r>
            <a:endParaRPr lang="en-US" sz="3600" dirty="0"/>
          </a:p>
        </p:txBody>
      </p:sp>
    </p:spTree>
    <p:extLst>
      <p:ext uri="{BB962C8B-B14F-4D97-AF65-F5344CB8AC3E}">
        <p14:creationId xmlns:p14="http://schemas.microsoft.com/office/powerpoint/2010/main" val="22665450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939" y="53746"/>
            <a:ext cx="5427985" cy="1143000"/>
          </a:xfrm>
        </p:spPr>
        <p:txBody>
          <a:bodyPr/>
          <a:lstStyle/>
          <a:p>
            <a:r>
              <a:rPr lang="en-US" b="1" i="1" dirty="0"/>
              <a:t>Mani </a:t>
            </a:r>
            <a:r>
              <a:rPr lang="en-US" b="1" i="1" dirty="0" err="1" smtClean="0"/>
              <a:t>pulite</a:t>
            </a:r>
            <a:r>
              <a:rPr lang="en-US" dirty="0"/>
              <a:t> </a:t>
            </a:r>
            <a:r>
              <a:rPr lang="en-US" dirty="0" smtClean="0"/>
              <a:t>‘Clean Hands’</a:t>
            </a:r>
            <a:endParaRPr lang="en-US" dirty="0"/>
          </a:p>
        </p:txBody>
      </p:sp>
      <p:sp>
        <p:nvSpPr>
          <p:cNvPr id="4" name="Content Placeholder 3"/>
          <p:cNvSpPr>
            <a:spLocks noGrp="1"/>
          </p:cNvSpPr>
          <p:nvPr>
            <p:ph idx="1"/>
          </p:nvPr>
        </p:nvSpPr>
        <p:spPr>
          <a:xfrm>
            <a:off x="571500" y="1905000"/>
            <a:ext cx="8001000" cy="4953000"/>
          </a:xfrm>
        </p:spPr>
        <p:txBody>
          <a:bodyPr>
            <a:normAutofit fontScale="77500" lnSpcReduction="20000"/>
          </a:bodyPr>
          <a:lstStyle/>
          <a:p>
            <a:r>
              <a:rPr lang="en-US" dirty="0"/>
              <a:t>Judge Antonio Di </a:t>
            </a:r>
            <a:r>
              <a:rPr lang="en-US" dirty="0" err="1"/>
              <a:t>Pietro</a:t>
            </a:r>
            <a:r>
              <a:rPr lang="en-US" dirty="0"/>
              <a:t> investigation of political corruption of 5,000 public figures (industrial leaders &amp; about 1/2 Italian Parliament</a:t>
            </a:r>
            <a:r>
              <a:rPr lang="en-US" dirty="0" smtClean="0"/>
              <a:t>)</a:t>
            </a:r>
          </a:p>
          <a:p>
            <a:r>
              <a:rPr lang="en-US" dirty="0" smtClean="0"/>
              <a:t>Result: demise of First Republic, and 4 of its parties, suicide of some industrial and political leaders, 400 city/town councils dissolved</a:t>
            </a:r>
          </a:p>
          <a:p>
            <a:r>
              <a:rPr lang="en-US" dirty="0" smtClean="0"/>
              <a:t>When Silvio Berlusconi won elections, his brother Paolo admitted corruption crimes, and Berlusconi’s party tried to pass law so Paolo would not go to jail. </a:t>
            </a:r>
          </a:p>
          <a:p>
            <a:r>
              <a:rPr lang="en-US" dirty="0" smtClean="0"/>
              <a:t>Law timed during 1994 Football World Cup, betting that if Italy won, then with all the celebrations, no one would notice the new law</a:t>
            </a:r>
          </a:p>
          <a:p>
            <a:r>
              <a:rPr lang="en-US" dirty="0" smtClean="0"/>
              <a:t>But  Roberto </a:t>
            </a:r>
            <a:r>
              <a:rPr lang="en-US" dirty="0"/>
              <a:t>Baggio shot high </a:t>
            </a:r>
            <a:r>
              <a:rPr lang="en-US" dirty="0" smtClean="0"/>
              <a:t>on </a:t>
            </a:r>
            <a:r>
              <a:rPr lang="en-US" dirty="0"/>
              <a:t>last penalty </a:t>
            </a:r>
            <a:r>
              <a:rPr lang="en-US" dirty="0" smtClean="0"/>
              <a:t>&amp; news showed </a:t>
            </a:r>
            <a:r>
              <a:rPr lang="en-US" dirty="0"/>
              <a:t>images of hated, corrupt politicians getting out of </a:t>
            </a:r>
            <a:r>
              <a:rPr lang="en-US" dirty="0" smtClean="0"/>
              <a:t>jail</a:t>
            </a:r>
            <a:endParaRPr lang="en-US" dirty="0"/>
          </a:p>
          <a:p>
            <a:r>
              <a:rPr lang="en-US" dirty="0"/>
              <a:t>P</a:t>
            </a:r>
            <a:r>
              <a:rPr lang="en-US" dirty="0" smtClean="0"/>
              <a:t>ublic  </a:t>
            </a:r>
            <a:r>
              <a:rPr lang="en-US" dirty="0"/>
              <a:t>enraged; the </a:t>
            </a:r>
            <a:r>
              <a:rPr lang="en-US" dirty="0" smtClean="0"/>
              <a:t>images of Francesco </a:t>
            </a:r>
            <a:r>
              <a:rPr lang="en-US" dirty="0"/>
              <a:t>De Lorenzo, former minister of Health, were especially striking, since the general public perceived stealing money from hospitals an especially hateful act.</a:t>
            </a:r>
            <a:endParaRPr lang="en-US" dirty="0" smtClean="0"/>
          </a:p>
        </p:txBody>
      </p:sp>
      <p:pic>
        <p:nvPicPr>
          <p:cNvPr id="5" name="Picture 4"/>
          <p:cNvPicPr>
            <a:picLocks noChangeAspect="1"/>
          </p:cNvPicPr>
          <p:nvPr/>
        </p:nvPicPr>
        <p:blipFill>
          <a:blip r:embed="rId2"/>
          <a:stretch>
            <a:fillRect/>
          </a:stretch>
        </p:blipFill>
        <p:spPr>
          <a:xfrm>
            <a:off x="6557313" y="-19636"/>
            <a:ext cx="2586687" cy="1937518"/>
          </a:xfrm>
          <a:prstGeom prst="rect">
            <a:avLst/>
          </a:prstGeom>
        </p:spPr>
      </p:pic>
    </p:spTree>
    <p:extLst>
      <p:ext uri="{BB962C8B-B14F-4D97-AF65-F5344CB8AC3E}">
        <p14:creationId xmlns:p14="http://schemas.microsoft.com/office/powerpoint/2010/main" val="42737884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18630"/>
            <a:ext cx="9144000" cy="5204763"/>
          </a:xfrm>
          <a:prstGeom prst="rect">
            <a:avLst/>
          </a:prstGeom>
        </p:spPr>
      </p:pic>
      <p:sp>
        <p:nvSpPr>
          <p:cNvPr id="4" name="Rectangle 3"/>
          <p:cNvSpPr/>
          <p:nvPr/>
        </p:nvSpPr>
        <p:spPr>
          <a:xfrm>
            <a:off x="118634" y="-33486"/>
            <a:ext cx="9025365" cy="1477328"/>
          </a:xfrm>
          <a:prstGeom prst="rect">
            <a:avLst/>
          </a:prstGeom>
        </p:spPr>
        <p:txBody>
          <a:bodyPr wrap="square">
            <a:spAutoFit/>
          </a:bodyPr>
          <a:lstStyle/>
          <a:p>
            <a:r>
              <a:rPr lang="en-US" dirty="0"/>
              <a:t>2015 in New Mexico, Whites and American Indians had the highest rates of suicide — 32.5 and 25.2 deaths per 100,000 persons, respectively. </a:t>
            </a:r>
          </a:p>
          <a:p>
            <a:pPr lvl="0"/>
            <a:r>
              <a:rPr lang="en-US" dirty="0"/>
              <a:t>For Whites, the suicide rate was highest among those 35 years and older </a:t>
            </a:r>
          </a:p>
          <a:p>
            <a:pPr lvl="0"/>
            <a:r>
              <a:rPr lang="en-US" dirty="0"/>
              <a:t>For American Indians, the rate was highest among those younger than 35 </a:t>
            </a:r>
            <a:r>
              <a:rPr lang="en-US" dirty="0" smtClean="0"/>
              <a:t>years</a:t>
            </a:r>
          </a:p>
          <a:p>
            <a:pPr lvl="0"/>
            <a:r>
              <a:rPr lang="en-US" b="1" dirty="0" smtClean="0"/>
              <a:t>IN ITALY SUICIDE RATE IS LOW </a:t>
            </a:r>
            <a:endParaRPr lang="en-US" b="1" dirty="0"/>
          </a:p>
        </p:txBody>
      </p:sp>
    </p:spTree>
    <p:extLst>
      <p:ext uri="{BB962C8B-B14F-4D97-AF65-F5344CB8AC3E}">
        <p14:creationId xmlns:p14="http://schemas.microsoft.com/office/powerpoint/2010/main" val="19891244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Globalization?</a:t>
            </a:r>
            <a:endParaRPr lang="en-US" b="1" dirty="0"/>
          </a:p>
        </p:txBody>
      </p:sp>
      <p:pic>
        <p:nvPicPr>
          <p:cNvPr id="4" name="Picture 3"/>
          <p:cNvPicPr>
            <a:picLocks noChangeAspect="1"/>
          </p:cNvPicPr>
          <p:nvPr/>
        </p:nvPicPr>
        <p:blipFill>
          <a:blip r:embed="rId2"/>
          <a:stretch>
            <a:fillRect/>
          </a:stretch>
        </p:blipFill>
        <p:spPr>
          <a:xfrm>
            <a:off x="2153652" y="2064753"/>
            <a:ext cx="4610100" cy="4038600"/>
          </a:xfrm>
          <a:prstGeom prst="rect">
            <a:avLst/>
          </a:prstGeom>
        </p:spPr>
      </p:pic>
    </p:spTree>
    <p:extLst>
      <p:ext uri="{BB962C8B-B14F-4D97-AF65-F5344CB8AC3E}">
        <p14:creationId xmlns:p14="http://schemas.microsoft.com/office/powerpoint/2010/main" val="4162287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254000"/>
            <a:ext cx="7620000" cy="6350000"/>
          </a:xfrm>
          <a:prstGeom prst="rect">
            <a:avLst/>
          </a:prstGeom>
        </p:spPr>
      </p:pic>
    </p:spTree>
    <p:extLst>
      <p:ext uri="{BB962C8B-B14F-4D97-AF65-F5344CB8AC3E}">
        <p14:creationId xmlns:p14="http://schemas.microsoft.com/office/powerpoint/2010/main" val="2302396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117679"/>
            <a:ext cx="9144000" cy="4444528"/>
          </a:xfrm>
          <a:prstGeom prst="rect">
            <a:avLst/>
          </a:prstGeom>
        </p:spPr>
      </p:pic>
      <p:sp>
        <p:nvSpPr>
          <p:cNvPr id="5" name="Title 4"/>
          <p:cNvSpPr>
            <a:spLocks noGrp="1"/>
          </p:cNvSpPr>
          <p:nvPr>
            <p:ph type="title"/>
          </p:nvPr>
        </p:nvSpPr>
        <p:spPr>
          <a:xfrm>
            <a:off x="571499" y="274638"/>
            <a:ext cx="8374055" cy="1143000"/>
          </a:xfrm>
        </p:spPr>
        <p:txBody>
          <a:bodyPr/>
          <a:lstStyle/>
          <a:p>
            <a:r>
              <a:rPr lang="en-US" sz="4000" b="1" dirty="0" smtClean="0"/>
              <a:t>Purchasing </a:t>
            </a:r>
            <a:r>
              <a:rPr lang="en-US" sz="4000" b="1" dirty="0"/>
              <a:t>Price Parity </a:t>
            </a:r>
            <a:r>
              <a:rPr lang="en-US" sz="4000" b="1" dirty="0" smtClean="0"/>
              <a:t/>
            </a:r>
            <a:br>
              <a:rPr lang="en-US" sz="4000" b="1" dirty="0" smtClean="0"/>
            </a:br>
            <a:r>
              <a:rPr lang="en-US" sz="4000" b="1" dirty="0" smtClean="0"/>
              <a:t>POVERTY LINE </a:t>
            </a:r>
            <a:r>
              <a:rPr lang="en-US" sz="3600" b="1" dirty="0" smtClean="0"/>
              <a:t>GLOBALLY</a:t>
            </a:r>
            <a:endParaRPr lang="en-US" sz="3600" dirty="0"/>
          </a:p>
        </p:txBody>
      </p:sp>
    </p:spTree>
    <p:extLst>
      <p:ext uri="{BB962C8B-B14F-4D97-AF65-F5344CB8AC3E}">
        <p14:creationId xmlns:p14="http://schemas.microsoft.com/office/powerpoint/2010/main" val="4022806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b="1" dirty="0"/>
              <a:t>Criticisms of Poverty Purchasing Price Parity (P4)</a:t>
            </a:r>
            <a:endParaRPr lang="en-US" sz="4400" dirty="0"/>
          </a:p>
        </p:txBody>
      </p:sp>
      <p:sp>
        <p:nvSpPr>
          <p:cNvPr id="4" name="Content Placeholder 3"/>
          <p:cNvSpPr>
            <a:spLocks noGrp="1"/>
          </p:cNvSpPr>
          <p:nvPr>
            <p:ph idx="1"/>
          </p:nvPr>
        </p:nvSpPr>
        <p:spPr>
          <a:xfrm>
            <a:off x="303707" y="1905000"/>
            <a:ext cx="8840294" cy="4832200"/>
          </a:xfrm>
        </p:spPr>
        <p:txBody>
          <a:bodyPr>
            <a:normAutofit fontScale="85000" lnSpcReduction="20000"/>
          </a:bodyPr>
          <a:lstStyle/>
          <a:p>
            <a:pPr marL="0" indent="0">
              <a:buNone/>
            </a:pPr>
            <a:r>
              <a:rPr lang="en-US" dirty="0"/>
              <a:t>P4 $50 US basket of goods in supermarket, used to determine poverty </a:t>
            </a:r>
            <a:r>
              <a:rPr lang="en-US" dirty="0" smtClean="0"/>
              <a:t>rates across countries, now poverty line is set by World Bank committee at $1.90 a day</a:t>
            </a:r>
          </a:p>
          <a:p>
            <a:r>
              <a:rPr lang="en-US" dirty="0"/>
              <a:t>1776 Adam Smith argued poverty is inability to afford commodities necessary to support life and whatever the custom of a country’s lowest order </a:t>
            </a:r>
            <a:r>
              <a:rPr lang="en-US" dirty="0" smtClean="0"/>
              <a:t>people</a:t>
            </a:r>
          </a:p>
          <a:p>
            <a:r>
              <a:rPr lang="en-US" dirty="0"/>
              <a:t>1964 US Republicans endorsed </a:t>
            </a:r>
            <a:r>
              <a:rPr lang="en-US" dirty="0" smtClean="0"/>
              <a:t>LBJ’s concept </a:t>
            </a:r>
            <a:r>
              <a:rPr lang="en-US" dirty="0"/>
              <a:t>of RELATIVE POVERTY</a:t>
            </a:r>
            <a:endParaRPr lang="en-US" dirty="0" smtClean="0"/>
          </a:p>
          <a:p>
            <a:r>
              <a:rPr lang="en-US" dirty="0" smtClean="0"/>
              <a:t>2008</a:t>
            </a:r>
            <a:r>
              <a:rPr lang="en-US" dirty="0"/>
              <a:t>, the WB revised PPP (due to inflation) of $1.25 a day at 2005 </a:t>
            </a:r>
            <a:r>
              <a:rPr lang="en-US" dirty="0">
                <a:hlinkClick r:id="rId2"/>
              </a:rPr>
              <a:t>purchasing-power parity(PPP).</a:t>
            </a:r>
          </a:p>
          <a:p>
            <a:r>
              <a:rPr lang="en-US" dirty="0"/>
              <a:t>2015, the WB updated the </a:t>
            </a:r>
            <a:r>
              <a:rPr lang="en-US" b="1" dirty="0"/>
              <a:t>international poverty line</a:t>
            </a:r>
            <a:r>
              <a:rPr lang="en-US" dirty="0"/>
              <a:t> to $1.90 a day based on PPP calculations of WHAT $1.90 would buy in US supermarket in </a:t>
            </a:r>
            <a:r>
              <a:rPr lang="en-US" dirty="0" smtClean="0"/>
              <a:t>2011</a:t>
            </a:r>
          </a:p>
          <a:p>
            <a:pPr marL="0" indent="0">
              <a:buNone/>
            </a:pPr>
            <a:r>
              <a:rPr lang="en-US" dirty="0" smtClean="0"/>
              <a:t>CRITICISMS: P4 </a:t>
            </a:r>
            <a:r>
              <a:rPr lang="en-US" dirty="0"/>
              <a:t>leaves thinks like healthcare, clean drinking water,  nutrition, housing costs, fertile soil to grow crops, safety, and infrastructure out of the standardized  food basket of </a:t>
            </a:r>
            <a:r>
              <a:rPr lang="en-US" dirty="0" smtClean="0"/>
              <a:t>goods</a:t>
            </a:r>
          </a:p>
        </p:txBody>
      </p:sp>
    </p:spTree>
    <p:extLst>
      <p:ext uri="{BB962C8B-B14F-4D97-AF65-F5344CB8AC3E}">
        <p14:creationId xmlns:p14="http://schemas.microsoft.com/office/powerpoint/2010/main" val="2495884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YouTube on Triple Bottom 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a:hlinkClick r:id="rId2"/>
              </a:rPr>
              <a:t>https://www.youtube.com/watch?v=2f5m-</a:t>
            </a:r>
            <a:r>
              <a:rPr lang="en-US" dirty="0" smtClean="0">
                <a:hlinkClick r:id="rId2"/>
              </a:rPr>
              <a:t>jBf81Q</a:t>
            </a:r>
            <a:endParaRPr lang="en-US" dirty="0" smtClean="0"/>
          </a:p>
          <a:p>
            <a:r>
              <a:rPr lang="en-US" sz="6000" dirty="0"/>
              <a:t>As you watch, </a:t>
            </a:r>
            <a:r>
              <a:rPr lang="en-US" sz="6000" dirty="0" smtClean="0"/>
              <a:t>write </a:t>
            </a:r>
            <a:r>
              <a:rPr lang="en-US" sz="6000" dirty="0"/>
              <a:t>a list of the fallacies, </a:t>
            </a:r>
            <a:r>
              <a:rPr lang="en-US" sz="6000" dirty="0" smtClean="0"/>
              <a:t>questionable </a:t>
            </a:r>
            <a:r>
              <a:rPr lang="en-US" sz="6000" dirty="0"/>
              <a:t>assumptions being made.</a:t>
            </a:r>
          </a:p>
        </p:txBody>
      </p:sp>
    </p:spTree>
    <p:extLst>
      <p:ext uri="{BB962C8B-B14F-4D97-AF65-F5344CB8AC3E}">
        <p14:creationId xmlns:p14="http://schemas.microsoft.com/office/powerpoint/2010/main" val="31105084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97" y="144397"/>
            <a:ext cx="8054976" cy="718450"/>
          </a:xfrm>
        </p:spPr>
        <p:txBody>
          <a:bodyPr/>
          <a:lstStyle/>
          <a:p>
            <a:r>
              <a:rPr lang="en-US" sz="4000" dirty="0" smtClean="0"/>
              <a:t>Critique of Triple Bottom Line</a:t>
            </a:r>
            <a:endParaRPr lang="en-US" sz="4000" dirty="0"/>
          </a:p>
        </p:txBody>
      </p:sp>
      <p:sp>
        <p:nvSpPr>
          <p:cNvPr id="3" name="Content Placeholder 2"/>
          <p:cNvSpPr>
            <a:spLocks noGrp="1"/>
          </p:cNvSpPr>
          <p:nvPr>
            <p:ph idx="1"/>
          </p:nvPr>
        </p:nvSpPr>
        <p:spPr>
          <a:xfrm>
            <a:off x="763397" y="993088"/>
            <a:ext cx="8054975" cy="5649200"/>
          </a:xfrm>
        </p:spPr>
        <p:txBody>
          <a:bodyPr/>
          <a:lstStyle/>
          <a:p>
            <a:pPr marL="457200" indent="-457200">
              <a:buFont typeface="+mj-lt"/>
              <a:buAutoNum type="arabicPeriod"/>
            </a:pPr>
            <a:r>
              <a:rPr lang="en-US" dirty="0" smtClean="0"/>
              <a:t>Assumes 3 bottom lines are EQUAL</a:t>
            </a:r>
          </a:p>
          <a:p>
            <a:pPr marL="457200" indent="-457200">
              <a:buFont typeface="+mj-lt"/>
              <a:buAutoNum type="arabicPeriod"/>
            </a:pPr>
            <a:r>
              <a:rPr lang="en-US" dirty="0" smtClean="0"/>
              <a:t>Measures exist for PROFIT; disagreement on measures of PLANET and PEOPLE</a:t>
            </a:r>
          </a:p>
          <a:p>
            <a:pPr marL="457200" indent="-457200">
              <a:buFont typeface="+mj-lt"/>
              <a:buAutoNum type="arabicPeriod"/>
            </a:pPr>
            <a:r>
              <a:rPr lang="en-US" dirty="0" smtClean="0"/>
              <a:t>3BL is Greenwashing narrative used to make it seem like Corporate Sustainability exists</a:t>
            </a:r>
          </a:p>
        </p:txBody>
      </p:sp>
      <p:pic>
        <p:nvPicPr>
          <p:cNvPr id="5" name="Picture 4"/>
          <p:cNvPicPr>
            <a:picLocks noChangeAspect="1"/>
          </p:cNvPicPr>
          <p:nvPr/>
        </p:nvPicPr>
        <p:blipFill>
          <a:blip r:embed="rId2"/>
          <a:stretch>
            <a:fillRect/>
          </a:stretch>
        </p:blipFill>
        <p:spPr>
          <a:xfrm>
            <a:off x="3045945" y="3619726"/>
            <a:ext cx="3450283" cy="3022562"/>
          </a:xfrm>
          <a:prstGeom prst="rect">
            <a:avLst/>
          </a:prstGeom>
        </p:spPr>
      </p:pic>
    </p:spTree>
    <p:extLst>
      <p:ext uri="{BB962C8B-B14F-4D97-AF65-F5344CB8AC3E}">
        <p14:creationId xmlns:p14="http://schemas.microsoft.com/office/powerpoint/2010/main" val="3196227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20" y="274638"/>
            <a:ext cx="8450010" cy="457967"/>
          </a:xfrm>
        </p:spPr>
        <p:txBody>
          <a:bodyPr/>
          <a:lstStyle/>
          <a:p>
            <a:r>
              <a:rPr lang="en-US" sz="4000" b="1" dirty="0" smtClean="0"/>
              <a:t>What is </a:t>
            </a:r>
            <a:r>
              <a:rPr lang="en-US" sz="4000" b="1" dirty="0" smtClean="0"/>
              <a:t>Globalization </a:t>
            </a:r>
            <a:r>
              <a:rPr lang="en-US" sz="4000" b="1" dirty="0" smtClean="0"/>
              <a:t>in Reality?</a:t>
            </a:r>
            <a:endParaRPr lang="en-US" sz="4000" b="1" dirty="0"/>
          </a:p>
        </p:txBody>
      </p:sp>
      <p:pic>
        <p:nvPicPr>
          <p:cNvPr id="3" name="Picture 2" descr="real triple bottom 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49" y="2268332"/>
            <a:ext cx="8639280" cy="4426667"/>
          </a:xfrm>
          <a:prstGeom prst="rect">
            <a:avLst/>
          </a:prstGeom>
        </p:spPr>
      </p:pic>
      <p:sp>
        <p:nvSpPr>
          <p:cNvPr id="5" name="Rectangle 4"/>
          <p:cNvSpPr/>
          <p:nvPr/>
        </p:nvSpPr>
        <p:spPr>
          <a:xfrm>
            <a:off x="331730" y="895405"/>
            <a:ext cx="8812270" cy="584776"/>
          </a:xfrm>
          <a:prstGeom prst="rect">
            <a:avLst/>
          </a:prstGeom>
        </p:spPr>
        <p:txBody>
          <a:bodyPr wrap="square">
            <a:spAutoFit/>
          </a:bodyPr>
          <a:lstStyle/>
          <a:p>
            <a:r>
              <a:rPr lang="en-US" sz="3200" dirty="0"/>
              <a:t>CORE DRIVERS (Greed, Growthmania, &amp; Fear</a:t>
            </a:r>
            <a:r>
              <a:rPr lang="en-US" sz="3200" dirty="0" smtClean="0"/>
              <a:t>)</a:t>
            </a:r>
            <a:endParaRPr lang="en-US" sz="3200" dirty="0"/>
          </a:p>
        </p:txBody>
      </p:sp>
      <p:sp>
        <p:nvSpPr>
          <p:cNvPr id="6" name="Rectangle 5"/>
          <p:cNvSpPr/>
          <p:nvPr/>
        </p:nvSpPr>
        <p:spPr>
          <a:xfrm>
            <a:off x="331730" y="1480181"/>
            <a:ext cx="8623000" cy="646331"/>
          </a:xfrm>
          <a:prstGeom prst="rect">
            <a:avLst/>
          </a:prstGeom>
        </p:spPr>
        <p:txBody>
          <a:bodyPr wrap="square">
            <a:spAutoFit/>
          </a:bodyPr>
          <a:lstStyle/>
          <a:p>
            <a:r>
              <a:rPr lang="en-US" dirty="0"/>
              <a:t>MANIFEST: Vicious Spirals of waste, pollution, degradation, depletion, exploitation, poverty, corruption, deprivation, and increasing inequalities of GLOBALIZATION</a:t>
            </a:r>
          </a:p>
        </p:txBody>
      </p:sp>
    </p:spTree>
    <p:extLst>
      <p:ext uri="{BB962C8B-B14F-4D97-AF65-F5344CB8AC3E}">
        <p14:creationId xmlns:p14="http://schemas.microsoft.com/office/powerpoint/2010/main" val="641738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1" nodeType="clickEffect">
                                  <p:stCondLst>
                                    <p:cond delay="0"/>
                                  </p:stCondLst>
                                  <p:childTnLst>
                                    <p:animEffect transition="out" filter="blinds(horizont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734730"/>
          </a:xfrm>
        </p:spPr>
        <p:txBody>
          <a:bodyPr/>
          <a:lstStyle/>
          <a:p>
            <a:r>
              <a:rPr lang="en-US" dirty="0" smtClean="0"/>
              <a:t>Apple Example</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797785" y="1009367"/>
            <a:ext cx="8059257" cy="5291039"/>
          </a:xfrm>
          <a:prstGeom prst="rect">
            <a:avLst/>
          </a:prstGeom>
        </p:spPr>
      </p:pic>
    </p:spTree>
    <p:extLst>
      <p:ext uri="{BB962C8B-B14F-4D97-AF65-F5344CB8AC3E}">
        <p14:creationId xmlns:p14="http://schemas.microsoft.com/office/powerpoint/2010/main" val="35119872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51" y="0"/>
            <a:ext cx="8891429" cy="862846"/>
          </a:xfrm>
        </p:spPr>
        <p:txBody>
          <a:bodyPr/>
          <a:lstStyle/>
          <a:p>
            <a:r>
              <a:rPr lang="en-US" sz="2800" dirty="0" smtClean="0"/>
              <a:t>Apple &amp; Democratic Republic on of Congo (DRC)</a:t>
            </a:r>
            <a:endParaRPr lang="en-US" sz="2800" dirty="0"/>
          </a:p>
        </p:txBody>
      </p:sp>
      <p:pic>
        <p:nvPicPr>
          <p:cNvPr id="3" name="Picture 2"/>
          <p:cNvPicPr>
            <a:picLocks noChangeAspect="1"/>
          </p:cNvPicPr>
          <p:nvPr/>
        </p:nvPicPr>
        <p:blipFill>
          <a:blip r:embed="rId3"/>
          <a:stretch>
            <a:fillRect/>
          </a:stretch>
        </p:blipFill>
        <p:spPr>
          <a:xfrm>
            <a:off x="193551" y="1010430"/>
            <a:ext cx="8771354" cy="5847569"/>
          </a:xfrm>
          <a:prstGeom prst="rect">
            <a:avLst/>
          </a:prstGeom>
        </p:spPr>
      </p:pic>
      <p:pic>
        <p:nvPicPr>
          <p:cNvPr id="4" name="Picture 3"/>
          <p:cNvPicPr>
            <a:picLocks noChangeAspect="1"/>
          </p:cNvPicPr>
          <p:nvPr/>
        </p:nvPicPr>
        <p:blipFill>
          <a:blip r:embed="rId4"/>
          <a:stretch>
            <a:fillRect/>
          </a:stretch>
        </p:blipFill>
        <p:spPr>
          <a:xfrm>
            <a:off x="1986323" y="1010430"/>
            <a:ext cx="6846848" cy="5523029"/>
          </a:xfrm>
          <a:prstGeom prst="rect">
            <a:avLst/>
          </a:prstGeom>
        </p:spPr>
      </p:pic>
    </p:spTree>
    <p:extLst>
      <p:ext uri="{BB962C8B-B14F-4D97-AF65-F5344CB8AC3E}">
        <p14:creationId xmlns:p14="http://schemas.microsoft.com/office/powerpoint/2010/main" val="3998114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72935" y="274637"/>
            <a:ext cx="2288428" cy="4707079"/>
          </a:xfrm>
        </p:spPr>
        <p:txBody>
          <a:bodyPr/>
          <a:lstStyle/>
          <a:p>
            <a:r>
              <a:rPr lang="en-US" dirty="0" smtClean="0"/>
              <a:t>Cell-phone’s 3T’s + Gold</a:t>
            </a:r>
            <a:endParaRPr lang="en-US" dirty="0"/>
          </a:p>
        </p:txBody>
      </p:sp>
      <p:sp>
        <p:nvSpPr>
          <p:cNvPr id="4" name="Content Placeholder 3"/>
          <p:cNvSpPr>
            <a:spLocks noGrp="1"/>
          </p:cNvSpPr>
          <p:nvPr>
            <p:ph idx="1"/>
          </p:nvPr>
        </p:nvSpPr>
        <p:spPr>
          <a:xfrm>
            <a:off x="1089024" y="1801906"/>
            <a:ext cx="4300095" cy="4156617"/>
          </a:xfrm>
        </p:spPr>
        <p:txBody>
          <a:bodyPr>
            <a:normAutofit/>
          </a:bodyPr>
          <a:lstStyle/>
          <a:p>
            <a:pPr marL="0" indent="0">
              <a:buNone/>
            </a:pPr>
            <a:r>
              <a:rPr lang="en-US" dirty="0" smtClean="0"/>
              <a:t>Tin </a:t>
            </a:r>
            <a:r>
              <a:rPr lang="en-US" dirty="0"/>
              <a:t>is used as a solder on laptop and cellphone circuit </a:t>
            </a:r>
            <a:r>
              <a:rPr lang="en-US" dirty="0" smtClean="0"/>
              <a:t>boards</a:t>
            </a:r>
          </a:p>
          <a:p>
            <a:pPr marL="0" indent="0">
              <a:buNone/>
            </a:pPr>
            <a:r>
              <a:rPr lang="en-US" dirty="0" smtClean="0"/>
              <a:t>Tungsten </a:t>
            </a:r>
            <a:r>
              <a:rPr lang="en-US" dirty="0"/>
              <a:t>makes your cellphone </a:t>
            </a:r>
            <a:r>
              <a:rPr lang="en-US" dirty="0" smtClean="0"/>
              <a:t>vibrate</a:t>
            </a:r>
          </a:p>
          <a:p>
            <a:pPr marL="0" indent="0">
              <a:buNone/>
            </a:pPr>
            <a:r>
              <a:rPr lang="en-US" dirty="0" smtClean="0"/>
              <a:t>Tantalum </a:t>
            </a:r>
            <a:r>
              <a:rPr lang="en-US" dirty="0"/>
              <a:t>stores electricity on your </a:t>
            </a:r>
            <a:r>
              <a:rPr lang="en-US" dirty="0" smtClean="0"/>
              <a:t>cellphone </a:t>
            </a:r>
          </a:p>
          <a:p>
            <a:pPr marL="0" indent="0">
              <a:buNone/>
            </a:pPr>
            <a:r>
              <a:rPr lang="en-US" dirty="0" smtClean="0"/>
              <a:t>Gold </a:t>
            </a:r>
            <a:r>
              <a:rPr lang="en-US" dirty="0"/>
              <a:t>is used to coat the cellphone wiring </a:t>
            </a:r>
          </a:p>
        </p:txBody>
      </p:sp>
      <p:pic>
        <p:nvPicPr>
          <p:cNvPr id="6" name="Picture 5"/>
          <p:cNvPicPr>
            <a:picLocks noChangeAspect="1"/>
          </p:cNvPicPr>
          <p:nvPr/>
        </p:nvPicPr>
        <p:blipFill>
          <a:blip r:embed="rId2"/>
          <a:stretch>
            <a:fillRect/>
          </a:stretch>
        </p:blipFill>
        <p:spPr>
          <a:xfrm>
            <a:off x="5611509" y="0"/>
            <a:ext cx="3532491" cy="6858000"/>
          </a:xfrm>
          <a:prstGeom prst="rect">
            <a:avLst/>
          </a:prstGeom>
        </p:spPr>
      </p:pic>
      <p:sp>
        <p:nvSpPr>
          <p:cNvPr id="7" name="TextBox 6"/>
          <p:cNvSpPr txBox="1"/>
          <p:nvPr/>
        </p:nvSpPr>
        <p:spPr>
          <a:xfrm>
            <a:off x="1089024" y="748885"/>
            <a:ext cx="3974469" cy="369332"/>
          </a:xfrm>
          <a:prstGeom prst="rect">
            <a:avLst/>
          </a:prstGeom>
          <a:noFill/>
        </p:spPr>
        <p:txBody>
          <a:bodyPr wrap="square" rtlCol="0">
            <a:spAutoFit/>
          </a:bodyPr>
          <a:lstStyle/>
          <a:p>
            <a:r>
              <a:rPr lang="en-US" dirty="0" smtClean="0"/>
              <a:t>CONFLICT MINERALS</a:t>
            </a:r>
            <a:endParaRPr lang="en-US" dirty="0"/>
          </a:p>
        </p:txBody>
      </p:sp>
    </p:spTree>
    <p:extLst>
      <p:ext uri="{BB962C8B-B14F-4D97-AF65-F5344CB8AC3E}">
        <p14:creationId xmlns:p14="http://schemas.microsoft.com/office/powerpoint/2010/main" val="7509082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146522"/>
            <a:ext cx="7272339" cy="553523"/>
          </a:xfrm>
        </p:spPr>
        <p:txBody>
          <a:bodyPr/>
          <a:lstStyle/>
          <a:p>
            <a:r>
              <a:rPr lang="en-US" sz="4400" b="1" dirty="0" smtClean="0"/>
              <a:t>Untold story of 3T’s in Cars</a:t>
            </a:r>
            <a:endParaRPr lang="en-US" sz="4400" b="1" dirty="0"/>
          </a:p>
        </p:txBody>
      </p:sp>
      <p:pic>
        <p:nvPicPr>
          <p:cNvPr id="6" name="Picture 5"/>
          <p:cNvPicPr>
            <a:picLocks noChangeAspect="1"/>
          </p:cNvPicPr>
          <p:nvPr/>
        </p:nvPicPr>
        <p:blipFill>
          <a:blip r:embed="rId2"/>
          <a:stretch>
            <a:fillRect/>
          </a:stretch>
        </p:blipFill>
        <p:spPr>
          <a:xfrm>
            <a:off x="244220" y="862845"/>
            <a:ext cx="8677947" cy="5860843"/>
          </a:xfrm>
          <a:prstGeom prst="rect">
            <a:avLst/>
          </a:prstGeom>
        </p:spPr>
      </p:pic>
      <p:pic>
        <p:nvPicPr>
          <p:cNvPr id="8" name="Picture 7"/>
          <p:cNvPicPr>
            <a:picLocks noChangeAspect="1"/>
          </p:cNvPicPr>
          <p:nvPr/>
        </p:nvPicPr>
        <p:blipFill>
          <a:blip r:embed="rId3"/>
          <a:stretch>
            <a:fillRect/>
          </a:stretch>
        </p:blipFill>
        <p:spPr>
          <a:xfrm>
            <a:off x="0" y="862846"/>
            <a:ext cx="9144000" cy="5860842"/>
          </a:xfrm>
          <a:prstGeom prst="rect">
            <a:avLst/>
          </a:prstGeom>
        </p:spPr>
      </p:pic>
    </p:spTree>
    <p:extLst>
      <p:ext uri="{BB962C8B-B14F-4D97-AF65-F5344CB8AC3E}">
        <p14:creationId xmlns:p14="http://schemas.microsoft.com/office/powerpoint/2010/main" val="5555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995362"/>
          </a:xfrm>
        </p:spPr>
        <p:txBody>
          <a:bodyPr/>
          <a:lstStyle/>
          <a:p>
            <a:r>
              <a:rPr lang="en-US" dirty="0" smtClean="0"/>
              <a:t>McDonald’s Sustainability Report is </a:t>
            </a:r>
            <a:r>
              <a:rPr lang="en-US" dirty="0" err="1" smtClean="0"/>
              <a:t>McFantasy</a:t>
            </a:r>
            <a:endParaRPr lang="en-US" dirty="0"/>
          </a:p>
        </p:txBody>
      </p:sp>
      <p:sp>
        <p:nvSpPr>
          <p:cNvPr id="3" name="Content Placeholder 2"/>
          <p:cNvSpPr>
            <a:spLocks noGrp="1"/>
          </p:cNvSpPr>
          <p:nvPr>
            <p:ph idx="1"/>
          </p:nvPr>
        </p:nvSpPr>
        <p:spPr>
          <a:xfrm>
            <a:off x="0" y="1738923"/>
            <a:ext cx="9144000" cy="5119077"/>
          </a:xfrm>
        </p:spPr>
        <p:txBody>
          <a:bodyPr>
            <a:normAutofit fontScale="85000" lnSpcReduction="10000"/>
          </a:bodyPr>
          <a:lstStyle/>
          <a:p>
            <a:pPr marL="0" indent="0">
              <a:buNone/>
            </a:pPr>
            <a:r>
              <a:rPr lang="en-US" sz="3200" dirty="0"/>
              <a:t>McDonald’s reports on water use at its fast food outlets, but not of the 600 gallons of water to make each quarter-pounder </a:t>
            </a:r>
          </a:p>
          <a:p>
            <a:pPr marL="0" indent="0">
              <a:buNone/>
            </a:pPr>
            <a:r>
              <a:rPr lang="en-US" sz="3200" dirty="0" smtClean="0"/>
              <a:t>Not reported </a:t>
            </a:r>
            <a:r>
              <a:rPr lang="en-US" sz="3200" dirty="0" smtClean="0">
                <a:sym typeface="Wingdings"/>
              </a:rPr>
              <a:t></a:t>
            </a:r>
            <a:r>
              <a:rPr lang="en-US" sz="3200" dirty="0" smtClean="0"/>
              <a:t>large</a:t>
            </a:r>
            <a:r>
              <a:rPr lang="en-US" sz="3200" dirty="0"/>
              <a:t>-scale </a:t>
            </a:r>
            <a:r>
              <a:rPr lang="en-US" sz="3200" dirty="0" smtClean="0"/>
              <a:t>pork </a:t>
            </a:r>
            <a:r>
              <a:rPr lang="en-US" sz="3200" dirty="0"/>
              <a:t>produced water pollution (</a:t>
            </a:r>
            <a:r>
              <a:rPr lang="en-US" sz="3200" dirty="0" err="1"/>
              <a:t>pfisteria</a:t>
            </a:r>
            <a:r>
              <a:rPr lang="en-US" sz="3200" dirty="0"/>
              <a:t>-laden waters) in the southeast </a:t>
            </a:r>
            <a:r>
              <a:rPr lang="en-US" sz="3200" dirty="0" smtClean="0"/>
              <a:t>US causing lesions in fish &amp; fish die-off</a:t>
            </a:r>
          </a:p>
          <a:p>
            <a:pPr marL="0" indent="0">
              <a:buNone/>
            </a:pPr>
            <a:r>
              <a:rPr lang="en-US" sz="3200" dirty="0"/>
              <a:t>R</a:t>
            </a:r>
            <a:r>
              <a:rPr lang="en-US" sz="3200" dirty="0" smtClean="0"/>
              <a:t>eports </a:t>
            </a:r>
            <a:r>
              <a:rPr lang="en-US" sz="3200" dirty="0"/>
              <a:t>on energy use, </a:t>
            </a:r>
            <a:r>
              <a:rPr lang="en-US" sz="3200" dirty="0" smtClean="0"/>
              <a:t>NOT on </a:t>
            </a:r>
            <a:r>
              <a:rPr lang="en-US" sz="3200" dirty="0"/>
              <a:t>10 calories of energy for every </a:t>
            </a:r>
            <a:r>
              <a:rPr lang="en-US" sz="3200" dirty="0" smtClean="0"/>
              <a:t>calorie </a:t>
            </a:r>
            <a:r>
              <a:rPr lang="en-US" sz="3200" dirty="0"/>
              <a:t>of good </a:t>
            </a:r>
            <a:r>
              <a:rPr lang="en-US" sz="3200" dirty="0" smtClean="0"/>
              <a:t>produced in unsustainable fast food system</a:t>
            </a:r>
            <a:endParaRPr lang="en-US" sz="3200" dirty="0"/>
          </a:p>
          <a:p>
            <a:r>
              <a:rPr lang="en-US" dirty="0" smtClean="0"/>
              <a:t>Para. </a:t>
            </a:r>
            <a:r>
              <a:rPr lang="en-US" dirty="0" err="1" smtClean="0"/>
              <a:t>Hawken</a:t>
            </a:r>
            <a:r>
              <a:rPr lang="en-US" dirty="0" smtClean="0"/>
              <a:t> 2002 as cited in </a:t>
            </a:r>
            <a:r>
              <a:rPr lang="en-US" dirty="0"/>
              <a:t>Milne, Markus J. (2013). Phantasmagoria, sustain-a-babbling in social and environmental reporting. Pp. 135-153 in Lisa Jack, Jane Davison, Russell Craig  (Eds.) </a:t>
            </a:r>
            <a:r>
              <a:rPr lang="en-US" b="1" i="1" dirty="0"/>
              <a:t>The Routledge companion to accounting communication</a:t>
            </a:r>
            <a:r>
              <a:rPr lang="en-US" dirty="0"/>
              <a:t>. NY: Routledge.</a:t>
            </a:r>
          </a:p>
        </p:txBody>
      </p:sp>
    </p:spTree>
    <p:extLst>
      <p:ext uri="{BB962C8B-B14F-4D97-AF65-F5344CB8AC3E}">
        <p14:creationId xmlns:p14="http://schemas.microsoft.com/office/powerpoint/2010/main" val="14267676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6</a:t>
            </a:r>
            <a:r>
              <a:rPr lang="en-US" baseline="30000" dirty="0" smtClean="0"/>
              <a:t>th</a:t>
            </a:r>
            <a:r>
              <a:rPr lang="en-US" dirty="0" smtClean="0"/>
              <a:t> Extinction</a:t>
            </a:r>
            <a:endParaRPr lang="en-US" dirty="0"/>
          </a:p>
        </p:txBody>
      </p:sp>
      <p:sp>
        <p:nvSpPr>
          <p:cNvPr id="3" name="Content Placeholder 2"/>
          <p:cNvSpPr>
            <a:spLocks noGrp="1"/>
          </p:cNvSpPr>
          <p:nvPr>
            <p:ph idx="1"/>
          </p:nvPr>
        </p:nvSpPr>
        <p:spPr>
          <a:xfrm>
            <a:off x="479473" y="1684536"/>
            <a:ext cx="8487964" cy="4962898"/>
          </a:xfrm>
        </p:spPr>
        <p:txBody>
          <a:bodyPr>
            <a:normAutofit fontScale="92500" lnSpcReduction="20000"/>
          </a:bodyPr>
          <a:lstStyle/>
          <a:p>
            <a:pPr marL="0" indent="0">
              <a:buNone/>
            </a:pPr>
            <a:r>
              <a:rPr lang="en-US" dirty="0"/>
              <a:t>Sixth Mass </a:t>
            </a:r>
            <a:r>
              <a:rPr lang="en-US" dirty="0" smtClean="0"/>
              <a:t>Extinction </a:t>
            </a:r>
            <a:r>
              <a:rPr lang="en-US" dirty="0"/>
              <a:t>is a </a:t>
            </a:r>
            <a:r>
              <a:rPr lang="en-US" b="1" dirty="0"/>
              <a:t>massive die-off </a:t>
            </a:r>
            <a:r>
              <a:rPr lang="en-US" dirty="0"/>
              <a:t>of plants and animals all across the planet. </a:t>
            </a:r>
            <a:endParaRPr lang="en-US" b="1" dirty="0" smtClean="0"/>
          </a:p>
          <a:p>
            <a:pPr marL="0" indent="0">
              <a:buNone/>
            </a:pPr>
            <a:r>
              <a:rPr lang="en-US" b="1" dirty="0" smtClean="0"/>
              <a:t>Also known as Holocene extinction (mostly caused by HUMANS) </a:t>
            </a:r>
            <a:r>
              <a:rPr lang="en-US" dirty="0"/>
              <a:t>or </a:t>
            </a:r>
            <a:r>
              <a:rPr lang="en-US" b="1" dirty="0"/>
              <a:t>Anthropocene </a:t>
            </a:r>
            <a:r>
              <a:rPr lang="en-US" b="1" dirty="0" smtClean="0"/>
              <a:t>extinction (abrupt enough HUMAN CAUSED EXTINCTION, to be its own epoch)</a:t>
            </a:r>
            <a:endParaRPr lang="en-US" b="1" dirty="0"/>
          </a:p>
          <a:p>
            <a:pPr marL="0" indent="0">
              <a:buNone/>
            </a:pPr>
            <a:r>
              <a:rPr lang="en-US" b="1" dirty="0" smtClean="0"/>
              <a:t>ANTHROPOCENE is the </a:t>
            </a:r>
            <a:r>
              <a:rPr lang="en-US" dirty="0" smtClean="0"/>
              <a:t>ongoing </a:t>
            </a:r>
            <a:r>
              <a:rPr lang="en-US" dirty="0"/>
              <a:t>extinction event of species during the present event, mainly result of human </a:t>
            </a:r>
            <a:r>
              <a:rPr lang="en-US" dirty="0" smtClean="0"/>
              <a:t>activity</a:t>
            </a:r>
          </a:p>
          <a:p>
            <a:pPr marL="0" indent="0">
              <a:buNone/>
            </a:pPr>
            <a:r>
              <a:rPr lang="en-US" dirty="0" smtClean="0"/>
              <a:t>If current </a:t>
            </a:r>
            <a:r>
              <a:rPr lang="en-US" dirty="0"/>
              <a:t>rate of human disruption of </a:t>
            </a:r>
            <a:r>
              <a:rPr lang="en-US" dirty="0" smtClean="0"/>
              <a:t>BIOSPHERE continues then ½ of Earth higher life forms will be extinct by 2100.</a:t>
            </a:r>
          </a:p>
          <a:p>
            <a:pPr marL="0" indent="0">
              <a:buNone/>
            </a:pPr>
            <a:r>
              <a:rPr lang="en-US" dirty="0" smtClean="0"/>
              <a:t>6</a:t>
            </a:r>
            <a:r>
              <a:rPr lang="en-US" baseline="30000" dirty="0" smtClean="0"/>
              <a:t>th</a:t>
            </a:r>
            <a:r>
              <a:rPr lang="en-US" dirty="0" smtClean="0"/>
              <a:t> Extinction is 10 to 100 times greater than any previous mass extinction</a:t>
            </a:r>
          </a:p>
          <a:p>
            <a:pPr marL="0" indent="0">
              <a:buNone/>
            </a:pPr>
            <a:r>
              <a:rPr lang="en-US" dirty="0" smtClean="0"/>
              <a:t>We have unleashed a mass extinction in which many </a:t>
            </a:r>
            <a:r>
              <a:rPr lang="en-US" dirty="0" err="1" smtClean="0"/>
              <a:t>lifeforms</a:t>
            </a:r>
            <a:r>
              <a:rPr lang="en-US" dirty="0" smtClean="0"/>
              <a:t> won’t exist by end of this century. </a:t>
            </a:r>
            <a:endParaRPr lang="en-US" dirty="0"/>
          </a:p>
        </p:txBody>
      </p:sp>
    </p:spTree>
    <p:extLst>
      <p:ext uri="{BB962C8B-B14F-4D97-AF65-F5344CB8AC3E}">
        <p14:creationId xmlns:p14="http://schemas.microsoft.com/office/powerpoint/2010/main" val="184164433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713140"/>
          </a:xfrm>
        </p:spPr>
        <p:txBody>
          <a:bodyPr/>
          <a:lstStyle/>
          <a:p>
            <a:r>
              <a:rPr lang="en-US" dirty="0" smtClean="0"/>
              <a:t>Pause for Q&amp;A</a:t>
            </a:r>
            <a:endParaRPr lang="en-US" dirty="0"/>
          </a:p>
        </p:txBody>
      </p:sp>
      <p:pic>
        <p:nvPicPr>
          <p:cNvPr id="4" name="Picture 3"/>
          <p:cNvPicPr>
            <a:picLocks noChangeAspect="1"/>
          </p:cNvPicPr>
          <p:nvPr/>
        </p:nvPicPr>
        <p:blipFill>
          <a:blip r:embed="rId2"/>
          <a:stretch>
            <a:fillRect/>
          </a:stretch>
        </p:blipFill>
        <p:spPr>
          <a:xfrm>
            <a:off x="1130300" y="1143000"/>
            <a:ext cx="6870700" cy="5715000"/>
          </a:xfrm>
          <a:prstGeom prst="rect">
            <a:avLst/>
          </a:prstGeom>
        </p:spPr>
      </p:pic>
    </p:spTree>
    <p:extLst>
      <p:ext uri="{BB962C8B-B14F-4D97-AF65-F5344CB8AC3E}">
        <p14:creationId xmlns:p14="http://schemas.microsoft.com/office/powerpoint/2010/main" val="854047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Milne, 2013</a:t>
            </a:r>
            <a:endParaRPr lang="en-US" dirty="0"/>
          </a:p>
        </p:txBody>
      </p:sp>
      <p:sp>
        <p:nvSpPr>
          <p:cNvPr id="3" name="Content Placeholder 2"/>
          <p:cNvSpPr>
            <a:spLocks noGrp="1"/>
          </p:cNvSpPr>
          <p:nvPr>
            <p:ph idx="1"/>
          </p:nvPr>
        </p:nvSpPr>
        <p:spPr>
          <a:xfrm>
            <a:off x="571500" y="1905000"/>
            <a:ext cx="8572500" cy="4953000"/>
          </a:xfrm>
        </p:spPr>
        <p:txBody>
          <a:bodyPr>
            <a:normAutofit/>
          </a:bodyPr>
          <a:lstStyle/>
          <a:p>
            <a:pPr marL="0" indent="0">
              <a:buNone/>
            </a:pPr>
            <a:r>
              <a:rPr lang="en-US" dirty="0"/>
              <a:t>“</a:t>
            </a:r>
            <a:r>
              <a:rPr lang="en-US" dirty="0" smtClean="0"/>
              <a:t>‘</a:t>
            </a:r>
            <a:r>
              <a:rPr lang="en-US" sz="3600" dirty="0" smtClean="0"/>
              <a:t>Sustaining’ McDonald’s requires a </a:t>
            </a:r>
            <a:r>
              <a:rPr lang="en-US" sz="3600" dirty="0"/>
              <a:t>simple unsustainable </a:t>
            </a:r>
            <a:r>
              <a:rPr lang="en-US" sz="3600" dirty="0" smtClean="0"/>
              <a:t>formula”: </a:t>
            </a:r>
          </a:p>
          <a:p>
            <a:pPr marL="0" indent="0">
              <a:buNone/>
            </a:pPr>
            <a:r>
              <a:rPr lang="en-US" sz="5200" b="1" dirty="0" smtClean="0"/>
              <a:t>cheap </a:t>
            </a:r>
            <a:r>
              <a:rPr lang="en-US" sz="5200" b="1" dirty="0"/>
              <a:t>food +</a:t>
            </a:r>
            <a:r>
              <a:rPr lang="en-US" sz="5200" b="1" dirty="0" smtClean="0"/>
              <a:t> </a:t>
            </a:r>
            <a:r>
              <a:rPr lang="en-US" sz="5200" b="1" dirty="0"/>
              <a:t>cheap non-unionized labor +</a:t>
            </a:r>
            <a:r>
              <a:rPr lang="en-US" sz="5200" b="1" dirty="0" smtClean="0"/>
              <a:t> </a:t>
            </a:r>
            <a:r>
              <a:rPr lang="en-US" sz="5200" b="1" dirty="0"/>
              <a:t>deceptive advertising = high </a:t>
            </a:r>
            <a:r>
              <a:rPr lang="en-US" sz="5200" b="1" dirty="0" smtClean="0"/>
              <a:t>profits</a:t>
            </a:r>
            <a:endParaRPr lang="en-US" dirty="0"/>
          </a:p>
          <a:p>
            <a:pPr marL="0" indent="0">
              <a:buNone/>
            </a:pPr>
            <a:r>
              <a:rPr lang="en-US" dirty="0" smtClean="0"/>
              <a:t>(</a:t>
            </a:r>
            <a:r>
              <a:rPr lang="en-US" dirty="0" err="1"/>
              <a:t>Hawken</a:t>
            </a:r>
            <a:r>
              <a:rPr lang="en-US" dirty="0"/>
              <a:t>, 2002, as cited in Milne, 2013: 143, boldness, mine).</a:t>
            </a:r>
          </a:p>
        </p:txBody>
      </p:sp>
    </p:spTree>
    <p:extLst>
      <p:ext uri="{BB962C8B-B14F-4D97-AF65-F5344CB8AC3E}">
        <p14:creationId xmlns:p14="http://schemas.microsoft.com/office/powerpoint/2010/main" val="276900535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0" y="274637"/>
            <a:ext cx="8645384" cy="1527269"/>
          </a:xfrm>
        </p:spPr>
        <p:txBody>
          <a:bodyPr>
            <a:normAutofit/>
          </a:bodyPr>
          <a:lstStyle/>
          <a:p>
            <a:pPr>
              <a:lnSpc>
                <a:spcPct val="80000"/>
              </a:lnSpc>
            </a:pPr>
            <a:r>
              <a:rPr lang="en-US" sz="3600" b="1" dirty="0" smtClean="0"/>
              <a:t>Espoused </a:t>
            </a:r>
            <a:r>
              <a:rPr lang="en-US" sz="3600" dirty="0" smtClean="0"/>
              <a:t>TRIPLE BOTTOM LINE</a:t>
            </a:r>
            <a:r>
              <a:rPr lang="en-US" sz="3600" b="1" dirty="0" smtClean="0"/>
              <a:t> and ‘Actual’ Ethics Behavior</a:t>
            </a:r>
            <a:endParaRPr lang="en-US" sz="3600" b="1" dirty="0"/>
          </a:p>
        </p:txBody>
      </p:sp>
      <p:sp>
        <p:nvSpPr>
          <p:cNvPr id="3" name="Content Placeholder 2"/>
          <p:cNvSpPr>
            <a:spLocks noGrp="1"/>
          </p:cNvSpPr>
          <p:nvPr>
            <p:ph idx="1"/>
          </p:nvPr>
        </p:nvSpPr>
        <p:spPr>
          <a:xfrm>
            <a:off x="1089024" y="1801907"/>
            <a:ext cx="7272339" cy="965714"/>
          </a:xfrm>
        </p:spPr>
        <p:txBody>
          <a:bodyPr>
            <a:normAutofit/>
          </a:bodyPr>
          <a:lstStyle/>
          <a:p>
            <a:r>
              <a:rPr lang="en-US" sz="3200" b="1" dirty="0" smtClean="0"/>
              <a:t>Q: What are the differences?</a:t>
            </a:r>
          </a:p>
        </p:txBody>
      </p:sp>
      <p:pic>
        <p:nvPicPr>
          <p:cNvPr id="5" name="Picture 4" descr="real triple bottom l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60" y="2548126"/>
            <a:ext cx="8010412" cy="3931361"/>
          </a:xfrm>
          <a:prstGeom prst="rect">
            <a:avLst/>
          </a:prstGeom>
        </p:spPr>
      </p:pic>
    </p:spTree>
    <p:extLst>
      <p:ext uri="{BB962C8B-B14F-4D97-AF65-F5344CB8AC3E}">
        <p14:creationId xmlns:p14="http://schemas.microsoft.com/office/powerpoint/2010/main" val="1007712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816862" cy="1288254"/>
          </a:xfrm>
        </p:spPr>
        <p:txBody>
          <a:bodyPr/>
          <a:lstStyle/>
          <a:p>
            <a:r>
              <a:rPr lang="en-US" sz="4000" dirty="0" smtClean="0"/>
              <a:t>Core Drivers and Manifestations of Triple Bottom Line</a:t>
            </a:r>
            <a:endParaRPr lang="en-US" sz="4000" dirty="0"/>
          </a:p>
        </p:txBody>
      </p:sp>
      <p:sp>
        <p:nvSpPr>
          <p:cNvPr id="3" name="Content Placeholder 2"/>
          <p:cNvSpPr>
            <a:spLocks noGrp="1"/>
          </p:cNvSpPr>
          <p:nvPr>
            <p:ph idx="1"/>
          </p:nvPr>
        </p:nvSpPr>
        <p:spPr>
          <a:xfrm>
            <a:off x="1089024" y="2344337"/>
            <a:ext cx="7272339" cy="3781826"/>
          </a:xfrm>
        </p:spPr>
        <p:txBody>
          <a:bodyPr/>
          <a:lstStyle/>
          <a:p>
            <a:r>
              <a:rPr lang="en-US" dirty="0"/>
              <a:t>CORE DRIVERS:     Experience of a lowering quality of life</a:t>
            </a:r>
          </a:p>
          <a:p>
            <a:r>
              <a:rPr lang="en-US" dirty="0"/>
              <a:t>MANIFESTATIONS:   Global fragility: fresh water reduction, climate change, ocean pollution and acidity, societal disruptions, job-            losses</a:t>
            </a:r>
          </a:p>
          <a:p>
            <a:pPr marL="0" indent="0">
              <a:buNone/>
            </a:pPr>
            <a:endParaRPr lang="en-US" dirty="0"/>
          </a:p>
          <a:p>
            <a:pPr marL="0" indent="0">
              <a:buNone/>
            </a:pPr>
            <a:r>
              <a:rPr lang="en-US" b="1" dirty="0" smtClean="0"/>
              <a:t>Source: Newsletter </a:t>
            </a:r>
            <a:r>
              <a:rPr lang="en-US" b="1" dirty="0"/>
              <a:t>117: Shift Happens: so how do we respond</a:t>
            </a:r>
            <a:r>
              <a:rPr lang="en-US" b="1" dirty="0" smtClean="0"/>
              <a:t>? Feb 7 2018</a:t>
            </a:r>
            <a:endParaRPr lang="en-US" dirty="0"/>
          </a:p>
        </p:txBody>
      </p:sp>
    </p:spTree>
    <p:extLst>
      <p:ext uri="{BB962C8B-B14F-4D97-AF65-F5344CB8AC3E}">
        <p14:creationId xmlns:p14="http://schemas.microsoft.com/office/powerpoint/2010/main" val="2325294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3961"/>
            <a:ext cx="9144000" cy="6739969"/>
          </a:xfrm>
          <a:prstGeom prst="rect">
            <a:avLst/>
          </a:prstGeom>
        </p:spPr>
      </p:pic>
    </p:spTree>
    <p:extLst>
      <p:ext uri="{BB962C8B-B14F-4D97-AF65-F5344CB8AC3E}">
        <p14:creationId xmlns:p14="http://schemas.microsoft.com/office/powerpoint/2010/main" val="149549572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604"/>
            <a:ext cx="8977945" cy="512759"/>
          </a:xfrm>
        </p:spPr>
        <p:txBody>
          <a:bodyPr/>
          <a:lstStyle/>
          <a:p>
            <a:pPr algn="ctr"/>
            <a:r>
              <a:rPr lang="en-US" sz="3600" dirty="0" smtClean="0"/>
              <a:t>Bottom Line Extinction</a:t>
            </a:r>
            <a:endParaRPr lang="en-US" sz="3600" dirty="0">
              <a:solidFill>
                <a:srgbClr val="FF0000"/>
              </a:solidFill>
            </a:endParaRPr>
          </a:p>
        </p:txBody>
      </p:sp>
      <p:pic>
        <p:nvPicPr>
          <p:cNvPr id="3" name="Picture 2"/>
          <p:cNvPicPr>
            <a:picLocks noChangeAspect="1"/>
          </p:cNvPicPr>
          <p:nvPr/>
        </p:nvPicPr>
        <p:blipFill>
          <a:blip r:embed="rId2"/>
          <a:stretch>
            <a:fillRect/>
          </a:stretch>
        </p:blipFill>
        <p:spPr>
          <a:xfrm>
            <a:off x="0" y="963550"/>
            <a:ext cx="9144000" cy="5894449"/>
          </a:xfrm>
          <a:prstGeom prst="rect">
            <a:avLst/>
          </a:prstGeom>
        </p:spPr>
      </p:pic>
    </p:spTree>
    <p:extLst>
      <p:ext uri="{BB962C8B-B14F-4D97-AF65-F5344CB8AC3E}">
        <p14:creationId xmlns:p14="http://schemas.microsoft.com/office/powerpoint/2010/main" val="134407505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457967"/>
          </a:xfrm>
        </p:spPr>
        <p:txBody>
          <a:bodyPr/>
          <a:lstStyle/>
          <a:p>
            <a:r>
              <a:rPr lang="en-US" sz="3200" dirty="0" smtClean="0"/>
              <a:t>What about Less </a:t>
            </a:r>
            <a:r>
              <a:rPr lang="en-US" sz="3200" dirty="0"/>
              <a:t>D</a:t>
            </a:r>
            <a:r>
              <a:rPr lang="en-US" sz="3200" dirty="0" smtClean="0"/>
              <a:t>eveloped Nations LDV’s</a:t>
            </a:r>
            <a:endParaRPr lang="en-US" sz="3200" dirty="0"/>
          </a:p>
        </p:txBody>
      </p:sp>
      <p:sp>
        <p:nvSpPr>
          <p:cNvPr id="3" name="Slide Number Placeholder 2"/>
          <p:cNvSpPr>
            <a:spLocks noGrp="1"/>
          </p:cNvSpPr>
          <p:nvPr>
            <p:ph type="sldNum" sz="quarter" idx="12"/>
          </p:nvPr>
        </p:nvSpPr>
        <p:spPr/>
        <p:txBody>
          <a:bodyPr/>
          <a:lstStyle/>
          <a:p>
            <a:fld id="{D12AA694-00EB-4F4B-AABB-6F50FB178914}" type="slidenum">
              <a:rPr lang="en-US" smtClean="0"/>
              <a:t>56</a:t>
            </a:fld>
            <a:endParaRPr lang="en-US"/>
          </a:p>
        </p:txBody>
      </p:sp>
      <p:pic>
        <p:nvPicPr>
          <p:cNvPr id="4" name="Picture 3"/>
          <p:cNvPicPr>
            <a:picLocks noChangeAspect="1"/>
          </p:cNvPicPr>
          <p:nvPr/>
        </p:nvPicPr>
        <p:blipFill>
          <a:blip r:embed="rId2"/>
          <a:stretch>
            <a:fillRect/>
          </a:stretch>
        </p:blipFill>
        <p:spPr>
          <a:xfrm>
            <a:off x="0" y="732606"/>
            <a:ext cx="9144000" cy="6125394"/>
          </a:xfrm>
          <a:prstGeom prst="rect">
            <a:avLst/>
          </a:prstGeom>
        </p:spPr>
      </p:pic>
    </p:spTree>
    <p:extLst>
      <p:ext uri="{BB962C8B-B14F-4D97-AF65-F5344CB8AC3E}">
        <p14:creationId xmlns:p14="http://schemas.microsoft.com/office/powerpoint/2010/main" val="20467454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15451" y="911687"/>
            <a:ext cx="8639279" cy="5818570"/>
          </a:xfrm>
          <a:prstGeom prst="rect">
            <a:avLst/>
          </a:prstGeom>
          <a:noFill/>
          <a:ln>
            <a:noFill/>
          </a:ln>
        </p:spPr>
      </p:pic>
      <p:sp>
        <p:nvSpPr>
          <p:cNvPr id="2" name="Title 1"/>
          <p:cNvSpPr>
            <a:spLocks noGrp="1"/>
          </p:cNvSpPr>
          <p:nvPr>
            <p:ph type="title"/>
          </p:nvPr>
        </p:nvSpPr>
        <p:spPr>
          <a:xfrm>
            <a:off x="504720" y="274638"/>
            <a:ext cx="8450010" cy="457967"/>
          </a:xfrm>
        </p:spPr>
        <p:txBody>
          <a:bodyPr/>
          <a:lstStyle/>
          <a:p>
            <a:r>
              <a:rPr lang="en-US" sz="3600" b="1" dirty="0" smtClean="0"/>
              <a:t>Hidden Cost of Globalization</a:t>
            </a:r>
            <a:endParaRPr lang="en-US" sz="3600" b="1" dirty="0"/>
          </a:p>
        </p:txBody>
      </p:sp>
    </p:spTree>
    <p:extLst>
      <p:ext uri="{BB962C8B-B14F-4D97-AF65-F5344CB8AC3E}">
        <p14:creationId xmlns:p14="http://schemas.microsoft.com/office/powerpoint/2010/main" val="233745192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568" y="100848"/>
            <a:ext cx="6601326" cy="1143000"/>
          </a:xfrm>
        </p:spPr>
        <p:txBody>
          <a:bodyPr/>
          <a:lstStyle/>
          <a:p>
            <a:r>
              <a:rPr lang="en-US" sz="4400" b="1" dirty="0" smtClean="0"/>
              <a:t>How Indigenous Celtic helps tame Globalization</a:t>
            </a:r>
            <a:endParaRPr lang="en-US" sz="4400" b="1" dirty="0"/>
          </a:p>
        </p:txBody>
      </p:sp>
      <p:sp>
        <p:nvSpPr>
          <p:cNvPr id="3" name="Content Placeholder 2"/>
          <p:cNvSpPr>
            <a:spLocks noGrp="1"/>
          </p:cNvSpPr>
          <p:nvPr>
            <p:ph idx="1"/>
          </p:nvPr>
        </p:nvSpPr>
        <p:spPr>
          <a:xfrm>
            <a:off x="3422316" y="1904999"/>
            <a:ext cx="5601368" cy="4717047"/>
          </a:xfrm>
        </p:spPr>
        <p:txBody>
          <a:bodyPr>
            <a:normAutofit fontScale="85000" lnSpcReduction="20000"/>
          </a:bodyPr>
          <a:lstStyle/>
          <a:p>
            <a:pPr marL="0" indent="0">
              <a:buNone/>
            </a:pPr>
            <a:r>
              <a:rPr lang="en-US" dirty="0"/>
              <a:t>M</a:t>
            </a:r>
            <a:r>
              <a:rPr lang="en-US" dirty="0" smtClean="0"/>
              <a:t>y indigenous roots are Celtic </a:t>
            </a:r>
            <a:r>
              <a:rPr lang="en-US" dirty="0"/>
              <a:t>on my mother’s </a:t>
            </a:r>
            <a:r>
              <a:rPr lang="en-US" dirty="0" smtClean="0"/>
              <a:t>side </a:t>
            </a:r>
            <a:endParaRPr lang="en-US" dirty="0"/>
          </a:p>
          <a:p>
            <a:r>
              <a:rPr lang="en-US" dirty="0"/>
              <a:t>G</a:t>
            </a:r>
            <a:r>
              <a:rPr lang="en-US" dirty="0" smtClean="0"/>
              <a:t>randfather Raymond Victor </a:t>
            </a:r>
            <a:r>
              <a:rPr lang="en-US" dirty="0"/>
              <a:t>Eaton [his lines included </a:t>
            </a:r>
            <a:r>
              <a:rPr lang="en-US" dirty="0" err="1" smtClean="0"/>
              <a:t>Canedy</a:t>
            </a:r>
            <a:r>
              <a:rPr lang="en-US" dirty="0"/>
              <a:t> </a:t>
            </a:r>
            <a:r>
              <a:rPr lang="en-US" dirty="0" smtClean="0"/>
              <a:t>and </a:t>
            </a:r>
            <a:r>
              <a:rPr lang="en-US" dirty="0" err="1" smtClean="0"/>
              <a:t>Ramsdell</a:t>
            </a:r>
            <a:r>
              <a:rPr lang="en-US" dirty="0" smtClean="0"/>
              <a:t>]</a:t>
            </a:r>
            <a:endParaRPr lang="en-US" dirty="0"/>
          </a:p>
          <a:p>
            <a:r>
              <a:rPr lang="en-US" dirty="0" smtClean="0"/>
              <a:t>Grandmother Wilda Shelton, my great </a:t>
            </a:r>
            <a:r>
              <a:rPr lang="en-US" dirty="0"/>
              <a:t>grandfather Shelton, and </a:t>
            </a:r>
            <a:r>
              <a:rPr lang="en-US" dirty="0" smtClean="0"/>
              <a:t>great grandmother Virginia </a:t>
            </a:r>
            <a:r>
              <a:rPr lang="en-US" dirty="0"/>
              <a:t>Tuttle (born Mar 13 1863; died Oct 11, 1944; her father Abraham Tuttle born in NC &amp; died Jan 12 1883 [Abraham Tuttle’s father was Benjamin Tuttle, &amp; mother </a:t>
            </a:r>
            <a:r>
              <a:rPr lang="en-US" dirty="0" err="1"/>
              <a:t>Gatesy</a:t>
            </a:r>
            <a:r>
              <a:rPr lang="en-US" dirty="0"/>
              <a:t> E. Fox born 1790 in Cook County, NC &amp; died 1886 at 116 years of age; Virginia Tuttle’s mother Lucinda Davis died Feb 15 1884; Lucinda Davis’ mother Delilah McGee from Ireland, and father of Lucinda Davis was </a:t>
            </a:r>
            <a:r>
              <a:rPr lang="en-US" dirty="0" err="1"/>
              <a:t>Thomepram</a:t>
            </a:r>
            <a:r>
              <a:rPr lang="en-US" dirty="0"/>
              <a:t> </a:t>
            </a:r>
            <a:r>
              <a:rPr lang="en-US" dirty="0" smtClean="0"/>
              <a:t>Davis (</a:t>
            </a:r>
            <a:r>
              <a:rPr lang="en-US" dirty="0" smtClean="0">
                <a:hlinkClick r:id="rId3"/>
              </a:rPr>
              <a:t>More</a:t>
            </a:r>
            <a:r>
              <a:rPr lang="en-US" dirty="0" smtClean="0"/>
              <a:t>)</a:t>
            </a:r>
            <a:endParaRPr lang="en-US" dirty="0"/>
          </a:p>
        </p:txBody>
      </p:sp>
      <p:pic>
        <p:nvPicPr>
          <p:cNvPr id="4" name="Picture 3"/>
          <p:cNvPicPr>
            <a:picLocks noChangeAspect="1"/>
          </p:cNvPicPr>
          <p:nvPr/>
        </p:nvPicPr>
        <p:blipFill>
          <a:blip r:embed="rId4"/>
          <a:stretch>
            <a:fillRect/>
          </a:stretch>
        </p:blipFill>
        <p:spPr>
          <a:xfrm>
            <a:off x="0" y="3955047"/>
            <a:ext cx="3898900" cy="2667000"/>
          </a:xfrm>
          <a:prstGeom prst="rect">
            <a:avLst/>
          </a:prstGeom>
        </p:spPr>
      </p:pic>
      <p:pic>
        <p:nvPicPr>
          <p:cNvPr id="6" name="Picture 5"/>
          <p:cNvPicPr>
            <a:picLocks noChangeAspect="1"/>
          </p:cNvPicPr>
          <p:nvPr/>
        </p:nvPicPr>
        <p:blipFill>
          <a:blip r:embed="rId5"/>
          <a:stretch>
            <a:fillRect/>
          </a:stretch>
        </p:blipFill>
        <p:spPr>
          <a:xfrm>
            <a:off x="305468" y="1084847"/>
            <a:ext cx="1943100" cy="2870200"/>
          </a:xfrm>
          <a:prstGeom prst="rect">
            <a:avLst/>
          </a:prstGeom>
        </p:spPr>
      </p:pic>
    </p:spTree>
    <p:extLst>
      <p:ext uri="{BB962C8B-B14F-4D97-AF65-F5344CB8AC3E}">
        <p14:creationId xmlns:p14="http://schemas.microsoft.com/office/powerpoint/2010/main" val="317035132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2695"/>
            <a:ext cx="9144000" cy="3914357"/>
          </a:xfrm>
          <a:prstGeom prst="rect">
            <a:avLst/>
          </a:prstGeom>
        </p:spPr>
      </p:pic>
      <p:sp>
        <p:nvSpPr>
          <p:cNvPr id="6" name="Title 5"/>
          <p:cNvSpPr>
            <a:spLocks noGrp="1"/>
          </p:cNvSpPr>
          <p:nvPr>
            <p:ph type="title"/>
          </p:nvPr>
        </p:nvSpPr>
        <p:spPr/>
        <p:txBody>
          <a:bodyPr/>
          <a:lstStyle/>
          <a:p>
            <a:r>
              <a:rPr lang="en-US" dirty="0" smtClean="0"/>
              <a:t>My Ancestral Living Story</a:t>
            </a:r>
            <a:endParaRPr lang="en-US" dirty="0"/>
          </a:p>
        </p:txBody>
      </p:sp>
    </p:spTree>
    <p:extLst>
      <p:ext uri="{BB962C8B-B14F-4D97-AF65-F5344CB8AC3E}">
        <p14:creationId xmlns:p14="http://schemas.microsoft.com/office/powerpoint/2010/main" val="12156752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a:t>
            </a:r>
            <a:r>
              <a:rPr lang="en-US" baseline="30000" dirty="0" smtClean="0"/>
              <a:t>th</a:t>
            </a:r>
            <a:r>
              <a:rPr lang="en-US" dirty="0" smtClean="0"/>
              <a:t> Extinction</a:t>
            </a:r>
            <a:endParaRPr lang="en-US" dirty="0"/>
          </a:p>
        </p:txBody>
      </p:sp>
      <p:sp>
        <p:nvSpPr>
          <p:cNvPr id="3" name="Content Placeholder 2"/>
          <p:cNvSpPr>
            <a:spLocks noGrp="1"/>
          </p:cNvSpPr>
          <p:nvPr>
            <p:ph idx="1"/>
          </p:nvPr>
        </p:nvSpPr>
        <p:spPr>
          <a:xfrm>
            <a:off x="207340" y="1905000"/>
            <a:ext cx="8936660" cy="4953000"/>
          </a:xfrm>
        </p:spPr>
        <p:txBody>
          <a:bodyPr>
            <a:normAutofit fontScale="77500" lnSpcReduction="20000"/>
          </a:bodyPr>
          <a:lstStyle/>
          <a:p>
            <a:pPr marL="0" indent="0">
              <a:buNone/>
            </a:pPr>
            <a:r>
              <a:rPr lang="en-US" dirty="0"/>
              <a:t>2016 study published in the journal Science also suggests this sixth mass extinction is killing off large ocean dwellers (like sharks, whales, giant clams, sea turtles and tuna) in disproportionately greater numbers than smaller animals</a:t>
            </a:r>
            <a:r>
              <a:rPr lang="en-US" dirty="0" smtClean="0"/>
              <a:t>.</a:t>
            </a:r>
          </a:p>
          <a:p>
            <a:pPr marL="0" indent="0">
              <a:buNone/>
            </a:pPr>
            <a:r>
              <a:rPr lang="en-US" dirty="0" smtClean="0"/>
              <a:t>Deforestation to grow cows, logging for construction</a:t>
            </a:r>
          </a:p>
          <a:p>
            <a:pPr>
              <a:buAutoNum type="arabicPeriod"/>
            </a:pPr>
            <a:r>
              <a:rPr lang="en-US" dirty="0" smtClean="0"/>
              <a:t>Too many species die off sets a domino effect in motion</a:t>
            </a:r>
          </a:p>
          <a:p>
            <a:pPr>
              <a:buAutoNum type="arabicPeriod"/>
            </a:pPr>
            <a:r>
              <a:rPr lang="en-US" dirty="0" smtClean="0"/>
              <a:t>Invasive species threaten plants</a:t>
            </a:r>
          </a:p>
          <a:p>
            <a:pPr>
              <a:buAutoNum type="arabicPeriod"/>
            </a:pPr>
            <a:r>
              <a:rPr lang="en-US" dirty="0" smtClean="0"/>
              <a:t>Extinction </a:t>
            </a:r>
            <a:r>
              <a:rPr lang="en-US" dirty="0"/>
              <a:t>rates for mammals, birds, amphibians &amp;</a:t>
            </a:r>
            <a:r>
              <a:rPr lang="en-US" dirty="0" smtClean="0"/>
              <a:t> </a:t>
            </a:r>
            <a:r>
              <a:rPr lang="en-US" dirty="0"/>
              <a:t>fish have </a:t>
            </a:r>
            <a:r>
              <a:rPr lang="en-US" dirty="0" smtClean="0"/>
              <a:t>all are </a:t>
            </a:r>
            <a:r>
              <a:rPr lang="en-US" dirty="0"/>
              <a:t>20 times </a:t>
            </a:r>
            <a:r>
              <a:rPr lang="en-US" dirty="0" smtClean="0"/>
              <a:t>expected </a:t>
            </a:r>
            <a:r>
              <a:rPr lang="en-US" dirty="0"/>
              <a:t>rates since </a:t>
            </a:r>
            <a:r>
              <a:rPr lang="en-US" dirty="0" smtClean="0"/>
              <a:t>1900</a:t>
            </a:r>
            <a:r>
              <a:rPr lang="en-US" dirty="0"/>
              <a:t> </a:t>
            </a:r>
            <a:r>
              <a:rPr lang="en-US" dirty="0" smtClean="0"/>
              <a:t>(rate </a:t>
            </a:r>
            <a:r>
              <a:rPr lang="en-US" dirty="0"/>
              <a:t>for reptiles </a:t>
            </a:r>
            <a:r>
              <a:rPr lang="en-US" dirty="0" smtClean="0"/>
              <a:t>is 8 </a:t>
            </a:r>
            <a:r>
              <a:rPr lang="en-US" dirty="0"/>
              <a:t>to 24 times above expected). </a:t>
            </a:r>
            <a:r>
              <a:rPr lang="en-US" dirty="0" smtClean="0"/>
              <a:t> </a:t>
            </a:r>
          </a:p>
          <a:p>
            <a:pPr>
              <a:buAutoNum type="arabicPeriod"/>
            </a:pPr>
            <a:r>
              <a:rPr lang="en-US" dirty="0" smtClean="0"/>
              <a:t>Biodiversity crisis we are in NOW, is real!</a:t>
            </a:r>
          </a:p>
          <a:p>
            <a:pPr>
              <a:buAutoNum type="arabicPeriod"/>
            </a:pPr>
            <a:r>
              <a:rPr lang="en-US" dirty="0"/>
              <a:t>Human species is reliant on healthy ecosystems for food, water and </a:t>
            </a:r>
            <a:r>
              <a:rPr lang="en-US" dirty="0" smtClean="0"/>
              <a:t>air.</a:t>
            </a:r>
          </a:p>
          <a:p>
            <a:pPr>
              <a:buAutoNum type="arabicPeriod"/>
            </a:pPr>
            <a:r>
              <a:rPr lang="en-US" dirty="0" smtClean="0"/>
              <a:t>Its all about over-exploitation of Planetary Resources for Economic Gain, so 8 billionaires can own ½ of all wealth in PERVERTED GAME OF MONOPOLY</a:t>
            </a:r>
          </a:p>
          <a:p>
            <a:pPr>
              <a:buAutoNum type="arabicPeriod"/>
            </a:pPr>
            <a:endParaRPr lang="en-US" dirty="0"/>
          </a:p>
        </p:txBody>
      </p:sp>
    </p:spTree>
    <p:extLst>
      <p:ext uri="{BB962C8B-B14F-4D97-AF65-F5344CB8AC3E}">
        <p14:creationId xmlns:p14="http://schemas.microsoft.com/office/powerpoint/2010/main" val="2770696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6737"/>
            <a:ext cx="8001000" cy="775368"/>
          </a:xfrm>
        </p:spPr>
        <p:txBody>
          <a:bodyPr/>
          <a:lstStyle/>
          <a:p>
            <a:r>
              <a:rPr lang="en-US" sz="4400" dirty="0" smtClean="0"/>
              <a:t>Boje’s Deeper Indigenous Roots</a:t>
            </a:r>
            <a:endParaRPr lang="en-US" sz="4400" dirty="0"/>
          </a:p>
        </p:txBody>
      </p:sp>
      <p:pic>
        <p:nvPicPr>
          <p:cNvPr id="3" name="Picture 2"/>
          <p:cNvPicPr>
            <a:picLocks noChangeAspect="1"/>
          </p:cNvPicPr>
          <p:nvPr/>
        </p:nvPicPr>
        <p:blipFill>
          <a:blip r:embed="rId2"/>
          <a:stretch>
            <a:fillRect/>
          </a:stretch>
        </p:blipFill>
        <p:spPr>
          <a:xfrm>
            <a:off x="0" y="802105"/>
            <a:ext cx="9144000" cy="3677562"/>
          </a:xfrm>
          <a:prstGeom prst="rect">
            <a:avLst/>
          </a:prstGeom>
        </p:spPr>
      </p:pic>
      <p:pic>
        <p:nvPicPr>
          <p:cNvPr id="4" name="Picture 3"/>
          <p:cNvPicPr>
            <a:picLocks noChangeAspect="1"/>
          </p:cNvPicPr>
          <p:nvPr/>
        </p:nvPicPr>
        <p:blipFill>
          <a:blip r:embed="rId3"/>
          <a:stretch>
            <a:fillRect/>
          </a:stretch>
        </p:blipFill>
        <p:spPr>
          <a:xfrm>
            <a:off x="0" y="4432041"/>
            <a:ext cx="9144000" cy="2425959"/>
          </a:xfrm>
          <a:prstGeom prst="rect">
            <a:avLst/>
          </a:prstGeom>
        </p:spPr>
      </p:pic>
      <p:sp>
        <p:nvSpPr>
          <p:cNvPr id="5" name="TextBox 4"/>
          <p:cNvSpPr txBox="1"/>
          <p:nvPr/>
        </p:nvSpPr>
        <p:spPr>
          <a:xfrm>
            <a:off x="6635910" y="6050023"/>
            <a:ext cx="2508089" cy="461665"/>
          </a:xfrm>
          <a:prstGeom prst="rect">
            <a:avLst/>
          </a:prstGeom>
          <a:solidFill>
            <a:schemeClr val="accent4">
              <a:lumMod val="40000"/>
              <a:lumOff val="60000"/>
            </a:schemeClr>
          </a:solidFill>
        </p:spPr>
        <p:txBody>
          <a:bodyPr wrap="square" rtlCol="0">
            <a:spAutoFit/>
          </a:bodyPr>
          <a:lstStyle/>
          <a:p>
            <a:r>
              <a:rPr lang="en-US" sz="2400" b="1" dirty="0" smtClean="0">
                <a:solidFill>
                  <a:srgbClr val="FF0000"/>
                </a:solidFill>
              </a:rPr>
              <a:t>CELTIC ROOTS</a:t>
            </a:r>
            <a:endParaRPr lang="en-US" sz="2400" b="1" dirty="0">
              <a:solidFill>
                <a:srgbClr val="FF0000"/>
              </a:solidFill>
            </a:endParaRPr>
          </a:p>
        </p:txBody>
      </p:sp>
    </p:spTree>
    <p:extLst>
      <p:ext uri="{BB962C8B-B14F-4D97-AF65-F5344CB8AC3E}">
        <p14:creationId xmlns:p14="http://schemas.microsoft.com/office/powerpoint/2010/main" val="1796402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Dad’s side</a:t>
            </a:r>
            <a:endParaRPr lang="en-US" dirty="0"/>
          </a:p>
        </p:txBody>
      </p:sp>
      <p:pic>
        <p:nvPicPr>
          <p:cNvPr id="3" name="Picture 2"/>
          <p:cNvPicPr>
            <a:picLocks noChangeAspect="1"/>
          </p:cNvPicPr>
          <p:nvPr/>
        </p:nvPicPr>
        <p:blipFill>
          <a:blip r:embed="rId2"/>
          <a:stretch>
            <a:fillRect/>
          </a:stretch>
        </p:blipFill>
        <p:spPr>
          <a:xfrm>
            <a:off x="406400" y="0"/>
            <a:ext cx="8323299" cy="6858000"/>
          </a:xfrm>
          <a:prstGeom prst="rect">
            <a:avLst/>
          </a:prstGeom>
        </p:spPr>
      </p:pic>
    </p:spTree>
    <p:extLst>
      <p:ext uri="{BB962C8B-B14F-4D97-AF65-F5344CB8AC3E}">
        <p14:creationId xmlns:p14="http://schemas.microsoft.com/office/powerpoint/2010/main" val="2742590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Answers</a:t>
            </a:r>
            <a:endParaRPr lang="en-US" dirty="0"/>
          </a:p>
        </p:txBody>
      </p:sp>
      <p:sp>
        <p:nvSpPr>
          <p:cNvPr id="3" name="Content Placeholder 2"/>
          <p:cNvSpPr>
            <a:spLocks noGrp="1"/>
          </p:cNvSpPr>
          <p:nvPr>
            <p:ph idx="1"/>
          </p:nvPr>
        </p:nvSpPr>
        <p:spPr>
          <a:xfrm>
            <a:off x="571500" y="1904999"/>
            <a:ext cx="8362006" cy="4687241"/>
          </a:xfrm>
        </p:spPr>
        <p:txBody>
          <a:bodyPr>
            <a:normAutofit/>
          </a:bodyPr>
          <a:lstStyle/>
          <a:p>
            <a:r>
              <a:rPr lang="en-US" dirty="0"/>
              <a:t>One version of globalization is being replaced by another, and </a:t>
            </a:r>
            <a:r>
              <a:rPr lang="en-US" dirty="0" smtClean="0"/>
              <a:t>another</a:t>
            </a:r>
          </a:p>
          <a:p>
            <a:r>
              <a:rPr lang="en-US" dirty="0" smtClean="0"/>
              <a:t>The 6</a:t>
            </a:r>
            <a:r>
              <a:rPr lang="en-US" baseline="30000" dirty="0" smtClean="0"/>
              <a:t>th</a:t>
            </a:r>
            <a:r>
              <a:rPr lang="en-US" dirty="0" smtClean="0"/>
              <a:t> Extinction is underway, but is not something human species will likely recover from</a:t>
            </a:r>
            <a:endParaRPr lang="en-US" dirty="0"/>
          </a:p>
          <a:p>
            <a:r>
              <a:rPr lang="en-US" dirty="0"/>
              <a:t>New Zealand, Scotland and Denmark are smaller advanced capitalist countries able to find economic success. New Zealand is bi-</a:t>
            </a:r>
            <a:r>
              <a:rPr lang="en-US" dirty="0" smtClean="0"/>
              <a:t>cultural</a:t>
            </a:r>
            <a:r>
              <a:rPr lang="en-US" dirty="0"/>
              <a:t>, while Scotland and Denmark are culturally </a:t>
            </a:r>
            <a:r>
              <a:rPr lang="en-US" dirty="0" smtClean="0"/>
              <a:t>Celtic, in part</a:t>
            </a:r>
          </a:p>
          <a:p>
            <a:r>
              <a:rPr lang="en-US" dirty="0" smtClean="0"/>
              <a:t>Other countries not recovering from globalization depletion of natural resources, pollution of water, soil degradation</a:t>
            </a:r>
            <a:r>
              <a:rPr lang="mr-IN" dirty="0" smtClean="0"/>
              <a:t>…</a:t>
            </a:r>
            <a:endParaRPr lang="en-US" dirty="0"/>
          </a:p>
        </p:txBody>
      </p:sp>
    </p:spTree>
    <p:extLst>
      <p:ext uri="{BB962C8B-B14F-4D97-AF65-F5344CB8AC3E}">
        <p14:creationId xmlns:p14="http://schemas.microsoft.com/office/powerpoint/2010/main" val="269641968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dirty="0"/>
          </a:p>
        </p:txBody>
      </p:sp>
      <p:sp>
        <p:nvSpPr>
          <p:cNvPr id="3" name="Content Placeholder 2"/>
          <p:cNvSpPr>
            <a:spLocks noGrp="1"/>
          </p:cNvSpPr>
          <p:nvPr>
            <p:ph idx="1"/>
          </p:nvPr>
        </p:nvSpPr>
        <p:spPr>
          <a:xfrm>
            <a:off x="571500" y="1904999"/>
            <a:ext cx="8275060" cy="4781459"/>
          </a:xfrm>
        </p:spPr>
        <p:txBody>
          <a:bodyPr>
            <a:normAutofit fontScale="92500"/>
          </a:bodyPr>
          <a:lstStyle/>
          <a:p>
            <a:pPr>
              <a:buFont typeface="+mj-lt"/>
              <a:buAutoNum type="arabicPeriod"/>
            </a:pPr>
            <a:r>
              <a:rPr lang="en-US" sz="3600" b="1" dirty="0" smtClean="0"/>
              <a:t>Can Milan challenge globalization today before Planetary Boundaries are reached?</a:t>
            </a:r>
          </a:p>
          <a:p>
            <a:pPr>
              <a:buFont typeface="+mj-lt"/>
              <a:buAutoNum type="arabicPeriod"/>
            </a:pPr>
            <a:r>
              <a:rPr lang="en-US" sz="3600" b="1" dirty="0" smtClean="0"/>
              <a:t>Is Italy’s economic quarrel with the newest waves of globalization? </a:t>
            </a:r>
          </a:p>
          <a:p>
            <a:pPr>
              <a:buFont typeface="+mj-lt"/>
              <a:buAutoNum type="arabicPeriod"/>
            </a:pPr>
            <a:r>
              <a:rPr lang="en-US" sz="3600" b="1" dirty="0" smtClean="0"/>
              <a:t>How can Italy maintain its cultural identity, while remaining part of Globalization?</a:t>
            </a:r>
            <a:endParaRPr lang="en-US" b="1" dirty="0" smtClean="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258040887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08" y="274638"/>
            <a:ext cx="8818358" cy="1112594"/>
          </a:xfrm>
        </p:spPr>
        <p:txBody>
          <a:bodyPr/>
          <a:lstStyle/>
          <a:p>
            <a:r>
              <a:rPr lang="en-US" sz="3600" b="1" dirty="0" smtClean="0"/>
              <a:t>If Globalization is Unsustainable Climate Change, then what is Scotland doing?</a:t>
            </a:r>
            <a:endParaRPr lang="en-US" sz="3600" b="1" dirty="0"/>
          </a:p>
        </p:txBody>
      </p:sp>
      <p:sp>
        <p:nvSpPr>
          <p:cNvPr id="3" name="Content Placeholder 2"/>
          <p:cNvSpPr>
            <a:spLocks noGrp="1"/>
          </p:cNvSpPr>
          <p:nvPr>
            <p:ph idx="1"/>
          </p:nvPr>
        </p:nvSpPr>
        <p:spPr>
          <a:xfrm>
            <a:off x="0" y="1817077"/>
            <a:ext cx="9143999" cy="4803855"/>
          </a:xfrm>
        </p:spPr>
        <p:txBody>
          <a:bodyPr>
            <a:normAutofit/>
          </a:bodyPr>
          <a:lstStyle/>
          <a:p>
            <a:pPr>
              <a:buFont typeface="+mj-lt"/>
              <a:buAutoNum type="arabicPeriod"/>
            </a:pPr>
            <a:r>
              <a:rPr lang="en-US" sz="4800" dirty="0"/>
              <a:t>W</a:t>
            </a:r>
            <a:r>
              <a:rPr lang="en-US" sz="4800" dirty="0" smtClean="0"/>
              <a:t>hat does sustainability </a:t>
            </a:r>
            <a:r>
              <a:rPr lang="en-US" sz="4800" dirty="0"/>
              <a:t>mean? </a:t>
            </a:r>
          </a:p>
          <a:p>
            <a:pPr>
              <a:buFont typeface="+mj-lt"/>
              <a:buAutoNum type="arabicPeriod"/>
            </a:pPr>
            <a:r>
              <a:rPr lang="en-US" sz="4800" dirty="0" smtClean="0"/>
              <a:t>What </a:t>
            </a:r>
            <a:r>
              <a:rPr lang="en-US" sz="4800" dirty="0"/>
              <a:t>is to be sustained? </a:t>
            </a:r>
          </a:p>
          <a:p>
            <a:pPr>
              <a:buFont typeface="+mj-lt"/>
              <a:buAutoNum type="arabicPeriod"/>
            </a:pPr>
            <a:r>
              <a:rPr lang="en-US" sz="4800" dirty="0" smtClean="0"/>
              <a:t>For </a:t>
            </a:r>
            <a:r>
              <a:rPr lang="en-US" sz="4800" dirty="0"/>
              <a:t>how long? </a:t>
            </a:r>
            <a:endParaRPr lang="en-US" sz="4800" dirty="0" smtClean="0"/>
          </a:p>
          <a:p>
            <a:pPr>
              <a:buFont typeface="+mj-lt"/>
              <a:buAutoNum type="arabicPeriod"/>
            </a:pPr>
            <a:r>
              <a:rPr lang="en-US" sz="4800" dirty="0" smtClean="0"/>
              <a:t>In </a:t>
            </a:r>
            <a:r>
              <a:rPr lang="en-US" sz="4800" dirty="0"/>
              <a:t>whose interests? </a:t>
            </a:r>
            <a:endParaRPr lang="en-US" sz="4800" dirty="0" smtClean="0"/>
          </a:p>
          <a:p>
            <a:pPr marL="0" indent="0">
              <a:buNone/>
            </a:pPr>
            <a:r>
              <a:rPr lang="en-US" dirty="0" smtClean="0"/>
              <a:t>“Most so</a:t>
            </a:r>
            <a:r>
              <a:rPr lang="en-US" dirty="0"/>
              <a:t>-called ‘sustainability’ reports simply ignore such </a:t>
            </a:r>
            <a:r>
              <a:rPr lang="en-US" dirty="0" smtClean="0"/>
              <a:t>questions …</a:t>
            </a:r>
            <a:r>
              <a:rPr lang="en-US" dirty="0"/>
              <a:t>” (Milne, 2013: </a:t>
            </a:r>
            <a:r>
              <a:rPr lang="en-US" dirty="0" smtClean="0"/>
              <a:t>136)</a:t>
            </a:r>
            <a:endParaRPr lang="en-US" dirty="0"/>
          </a:p>
        </p:txBody>
      </p:sp>
    </p:spTree>
    <p:extLst>
      <p:ext uri="{BB962C8B-B14F-4D97-AF65-F5344CB8AC3E}">
        <p14:creationId xmlns:p14="http://schemas.microsoft.com/office/powerpoint/2010/main" val="100105240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 HERE</a:t>
            </a:r>
            <a:endParaRPr lang="en-US" dirty="0"/>
          </a:p>
        </p:txBody>
      </p:sp>
      <p:sp>
        <p:nvSpPr>
          <p:cNvPr id="3" name="Content Placeholder 2"/>
          <p:cNvSpPr>
            <a:spLocks noGrp="1"/>
          </p:cNvSpPr>
          <p:nvPr>
            <p:ph idx="1"/>
          </p:nvPr>
        </p:nvSpPr>
        <p:spPr>
          <a:xfrm>
            <a:off x="571500" y="1684781"/>
            <a:ext cx="8222201" cy="1794265"/>
          </a:xfrm>
        </p:spPr>
        <p:txBody>
          <a:bodyPr>
            <a:normAutofit fontScale="40000" lnSpcReduction="20000"/>
          </a:bodyPr>
          <a:lstStyle/>
          <a:p>
            <a:r>
              <a:rPr lang="en-US" sz="3800" b="1" dirty="0" smtClean="0"/>
              <a:t>Question &amp; Answers</a:t>
            </a:r>
          </a:p>
          <a:p>
            <a:r>
              <a:rPr lang="en-US" sz="7000" b="1" dirty="0" smtClean="0"/>
              <a:t>Thank you </a:t>
            </a:r>
            <a:endParaRPr lang="en-US" sz="4000" dirty="0"/>
          </a:p>
          <a:p>
            <a:pPr algn="ctr"/>
            <a:r>
              <a:rPr lang="en-US" dirty="0"/>
              <a:t>Milan Storytelling Seminar</a:t>
            </a:r>
          </a:p>
          <a:p>
            <a:pPr algn="ctr"/>
            <a:r>
              <a:rPr lang="en-US" sz="5100" b="1" dirty="0"/>
              <a:t>Slides &amp; books at </a:t>
            </a:r>
            <a:r>
              <a:rPr lang="en-US" sz="5100" b="1" dirty="0">
                <a:hlinkClick r:id="rId2"/>
              </a:rPr>
              <a:t>http://davidboje.com/</a:t>
            </a:r>
            <a:r>
              <a:rPr lang="en-US" sz="5100" b="1" dirty="0" smtClean="0">
                <a:hlinkClick r:id="rId2"/>
              </a:rPr>
              <a:t>Italy</a:t>
            </a:r>
            <a:r>
              <a:rPr lang="en-US" sz="5100" b="1" dirty="0" smtClean="0"/>
              <a:t> </a:t>
            </a:r>
            <a:endParaRPr lang="en-US" sz="5100" b="1" dirty="0"/>
          </a:p>
        </p:txBody>
      </p:sp>
      <p:pic>
        <p:nvPicPr>
          <p:cNvPr id="4" name="Picture 3"/>
          <p:cNvPicPr>
            <a:picLocks noChangeAspect="1"/>
          </p:cNvPicPr>
          <p:nvPr/>
        </p:nvPicPr>
        <p:blipFill>
          <a:blip r:embed="rId3"/>
          <a:stretch>
            <a:fillRect/>
          </a:stretch>
        </p:blipFill>
        <p:spPr>
          <a:xfrm>
            <a:off x="1918876" y="3644714"/>
            <a:ext cx="6500492" cy="3213286"/>
          </a:xfrm>
          <a:prstGeom prst="rect">
            <a:avLst/>
          </a:prstGeom>
        </p:spPr>
      </p:pic>
    </p:spTree>
    <p:extLst>
      <p:ext uri="{BB962C8B-B14F-4D97-AF65-F5344CB8AC3E}">
        <p14:creationId xmlns:p14="http://schemas.microsoft.com/office/powerpoint/2010/main" val="113912696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6" y="274638"/>
            <a:ext cx="9264316" cy="1195888"/>
          </a:xfrm>
        </p:spPr>
        <p:txBody>
          <a:bodyPr/>
          <a:lstStyle/>
          <a:p>
            <a:r>
              <a:rPr lang="en-US" sz="4800" dirty="0" smtClean="0"/>
              <a:t>Corporate Social Responsibility (CSR) is just PR Narrative</a:t>
            </a:r>
            <a:endParaRPr lang="en-US" sz="48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Globalization throughout the 1970s and 80s meant loss of manufacturing jobs, and in 2000’s downsizing of </a:t>
            </a:r>
            <a:r>
              <a:rPr lang="en-US" dirty="0" smtClean="0"/>
              <a:t>finance and </a:t>
            </a:r>
            <a:r>
              <a:rPr lang="en-US" dirty="0"/>
              <a:t>insurance jobs</a:t>
            </a:r>
            <a:r>
              <a:rPr lang="en-US" dirty="0" smtClean="0"/>
              <a:t>.</a:t>
            </a:r>
          </a:p>
          <a:p>
            <a:pPr marL="0" indent="0">
              <a:buNone/>
            </a:pPr>
            <a:r>
              <a:rPr lang="en-US" dirty="0" smtClean="0"/>
              <a:t>This resulted in pressure for CSR of multinational corporations, that are bigger than many countries.</a:t>
            </a:r>
          </a:p>
          <a:p>
            <a:pPr marL="0" indent="0">
              <a:buNone/>
            </a:pPr>
            <a:r>
              <a:rPr lang="en-US" dirty="0" smtClean="0"/>
              <a:t>But voluntary CSR is just a PR narrative without real enforcement of professed standards</a:t>
            </a:r>
          </a:p>
          <a:p>
            <a:pPr marL="0" indent="0">
              <a:buNone/>
            </a:pPr>
            <a:r>
              <a:rPr lang="en-US" dirty="0" smtClean="0"/>
              <a:t>An alternative is Worker-Driven CSR, such as Coalition of  Immokalee Workers (CIW) movement to end agricultural slavery and sexual abuse.</a:t>
            </a:r>
            <a:endParaRPr lang="en-US" dirty="0"/>
          </a:p>
        </p:txBody>
      </p:sp>
    </p:spTree>
    <p:extLst>
      <p:ext uri="{BB962C8B-B14F-4D97-AF65-F5344CB8AC3E}">
        <p14:creationId xmlns:p14="http://schemas.microsoft.com/office/powerpoint/2010/main" val="230434169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93" y="297219"/>
            <a:ext cx="9035907" cy="1053778"/>
          </a:xfrm>
        </p:spPr>
        <p:txBody>
          <a:bodyPr>
            <a:normAutofit fontScale="90000"/>
          </a:bodyPr>
          <a:lstStyle/>
          <a:p>
            <a:r>
              <a:rPr lang="en-US" dirty="0"/>
              <a:t>What is a hidden cost</a:t>
            </a:r>
            <a:r>
              <a:rPr lang="en-US" dirty="0" smtClean="0"/>
              <a:t>?</a:t>
            </a:r>
            <a:br>
              <a:rPr lang="en-US" dirty="0" smtClean="0"/>
            </a:br>
            <a:r>
              <a:rPr lang="en-US" dirty="0" smtClean="0"/>
              <a:t>What to do about it?	</a:t>
            </a:r>
            <a:endParaRPr lang="en-US" dirty="0"/>
          </a:p>
        </p:txBody>
      </p:sp>
      <p:sp>
        <p:nvSpPr>
          <p:cNvPr id="3" name="Content Placeholder 2"/>
          <p:cNvSpPr>
            <a:spLocks noGrp="1"/>
          </p:cNvSpPr>
          <p:nvPr>
            <p:ph idx="1"/>
          </p:nvPr>
        </p:nvSpPr>
        <p:spPr>
          <a:xfrm>
            <a:off x="108094" y="1725768"/>
            <a:ext cx="9035906" cy="5132231"/>
          </a:xfrm>
        </p:spPr>
        <p:txBody>
          <a:bodyPr>
            <a:noAutofit/>
          </a:bodyPr>
          <a:lstStyle/>
          <a:p>
            <a:r>
              <a:rPr lang="en-US" dirty="0" smtClean="0"/>
              <a:t>Hidden Cost defined as UNSEEN costs hidden behind official accounting/budget/financial NARRATIVES &amp; GREENWASHING NARRATIVES</a:t>
            </a:r>
          </a:p>
          <a:p>
            <a:r>
              <a:rPr lang="en-US" dirty="0" smtClean="0"/>
              <a:t>COUNTER ACCOUNTING </a:t>
            </a:r>
            <a:r>
              <a:rPr lang="en-US" dirty="0" smtClean="0">
                <a:sym typeface="Wingdings"/>
              </a:rPr>
              <a:t> </a:t>
            </a:r>
            <a:r>
              <a:rPr lang="en-US" sz="2000" dirty="0" smtClean="0"/>
              <a:t>defined </a:t>
            </a:r>
            <a:r>
              <a:rPr lang="en-US" sz="2000" dirty="0"/>
              <a:t>as process of identifying &amp;</a:t>
            </a:r>
            <a:r>
              <a:rPr lang="en-US" sz="2000" dirty="0" smtClean="0"/>
              <a:t> </a:t>
            </a:r>
            <a:r>
              <a:rPr lang="en-US" sz="2000" dirty="0"/>
              <a:t>reporting HIDDEN COSTS of organizations’ significant economic, environmental &amp;</a:t>
            </a:r>
            <a:r>
              <a:rPr lang="en-US" sz="2000" dirty="0" smtClean="0"/>
              <a:t> </a:t>
            </a:r>
            <a:r>
              <a:rPr lang="en-US" sz="2000" dirty="0"/>
              <a:t>social </a:t>
            </a:r>
            <a:r>
              <a:rPr lang="en-US" sz="2000" dirty="0" smtClean="0"/>
              <a:t>Problems, covered over by POSITIVE NARRATIVE</a:t>
            </a:r>
          </a:p>
          <a:p>
            <a:r>
              <a:rPr lang="en-US" sz="2000" dirty="0" smtClean="0"/>
              <a:t>HOW? Do QUALIMETICS (qualitative/quantitative/financial) research into </a:t>
            </a:r>
            <a:r>
              <a:rPr lang="en-US" dirty="0"/>
              <a:t>external or unofficial sources (expert reports, research papers, online journals, studies from NGOs, government publications, legal proceedings, etc.) in view of </a:t>
            </a:r>
            <a:r>
              <a:rPr lang="en-US" dirty="0" smtClean="0"/>
              <a:t>verifying, to produce liberatory COUNTER ACCOUNTING with EMANCIPATORY POTENTIAL</a:t>
            </a:r>
            <a:endParaRPr lang="en-US" dirty="0"/>
          </a:p>
        </p:txBody>
      </p:sp>
    </p:spTree>
    <p:extLst>
      <p:ext uri="{BB962C8B-B14F-4D97-AF65-F5344CB8AC3E}">
        <p14:creationId xmlns:p14="http://schemas.microsoft.com/office/powerpoint/2010/main" val="191878789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4919" y="322012"/>
            <a:ext cx="7272339" cy="604489"/>
          </a:xfrm>
        </p:spPr>
        <p:txBody>
          <a:bodyPr>
            <a:noAutofit/>
          </a:bodyPr>
          <a:lstStyle/>
          <a:p>
            <a:r>
              <a:rPr lang="en-GB" sz="3200" b="1" i="1" dirty="0" smtClean="0"/>
              <a:t>ETHICS of INEQUALITY</a:t>
            </a:r>
            <a:r>
              <a:rPr lang="en-GB" sz="3200" b="1" i="1" dirty="0"/>
              <a:t/>
            </a:r>
            <a:br>
              <a:rPr lang="en-GB" sz="3200" b="1" i="1" dirty="0"/>
            </a:br>
            <a:endParaRPr lang="en-US" sz="2000" dirty="0"/>
          </a:p>
        </p:txBody>
      </p:sp>
      <p:graphicFrame>
        <p:nvGraphicFramePr>
          <p:cNvPr id="4" name="Chart 3"/>
          <p:cNvGraphicFramePr>
            <a:graphicFrameLocks/>
          </p:cNvGraphicFramePr>
          <p:nvPr>
            <p:extLst>
              <p:ext uri="{D42A27DB-BD31-4B8C-83A1-F6EECF244321}">
                <p14:modId xmlns:p14="http://schemas.microsoft.com/office/powerpoint/2010/main" val="2996268315"/>
              </p:ext>
            </p:extLst>
          </p:nvPr>
        </p:nvGraphicFramePr>
        <p:xfrm>
          <a:off x="0" y="879127"/>
          <a:ext cx="9036337" cy="5851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799133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69</a:t>
            </a:fld>
            <a:endParaRPr lang="en-US"/>
          </a:p>
        </p:txBody>
      </p:sp>
      <p:pic>
        <p:nvPicPr>
          <p:cNvPr id="6" name="Picture 5"/>
          <p:cNvPicPr>
            <a:picLocks noChangeAspect="1"/>
          </p:cNvPicPr>
          <p:nvPr/>
        </p:nvPicPr>
        <p:blipFill>
          <a:blip r:embed="rId2"/>
          <a:stretch>
            <a:fillRect/>
          </a:stretch>
        </p:blipFill>
        <p:spPr>
          <a:xfrm>
            <a:off x="227939" y="0"/>
            <a:ext cx="8916061" cy="6858000"/>
          </a:xfrm>
          <a:prstGeom prst="rect">
            <a:avLst/>
          </a:prstGeom>
        </p:spPr>
      </p:pic>
    </p:spTree>
    <p:extLst>
      <p:ext uri="{BB962C8B-B14F-4D97-AF65-F5344CB8AC3E}">
        <p14:creationId xmlns:p14="http://schemas.microsoft.com/office/powerpoint/2010/main" val="32284345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917494"/>
          </a:xfrm>
        </p:spPr>
        <p:txBody>
          <a:bodyPr/>
          <a:lstStyle/>
          <a:p>
            <a:r>
              <a:rPr lang="en-US" dirty="0" smtClean="0"/>
              <a:t>Anthropogenic (Human Impact on Environment)</a:t>
            </a:r>
            <a:endParaRPr lang="en-US" dirty="0"/>
          </a:p>
        </p:txBody>
      </p:sp>
      <p:sp>
        <p:nvSpPr>
          <p:cNvPr id="3" name="Content Placeholder 2"/>
          <p:cNvSpPr>
            <a:spLocks noGrp="1"/>
          </p:cNvSpPr>
          <p:nvPr>
            <p:ph idx="1"/>
          </p:nvPr>
        </p:nvSpPr>
        <p:spPr>
          <a:xfrm>
            <a:off x="571500" y="1904999"/>
            <a:ext cx="8572500" cy="4953001"/>
          </a:xfrm>
        </p:spPr>
        <p:txBody>
          <a:bodyPr>
            <a:normAutofit fontScale="62500" lnSpcReduction="20000"/>
          </a:bodyPr>
          <a:lstStyle/>
          <a:p>
            <a:pPr marL="0" indent="0">
              <a:buNone/>
            </a:pPr>
            <a:r>
              <a:rPr lang="en-US" b="1" dirty="0" smtClean="0"/>
              <a:t>Means </a:t>
            </a:r>
            <a:r>
              <a:rPr lang="en-US" dirty="0" smtClean="0"/>
              <a:t>changes </a:t>
            </a:r>
            <a:r>
              <a:rPr lang="en-US" dirty="0"/>
              <a:t>to </a:t>
            </a:r>
            <a:r>
              <a:rPr lang="en-US" dirty="0" smtClean="0"/>
              <a:t>biophysical environments and ecosystems, biodiversity, and natural resources, caused by Humans from:</a:t>
            </a:r>
          </a:p>
          <a:p>
            <a:pPr>
              <a:buAutoNum type="arabicPeriod"/>
            </a:pPr>
            <a:r>
              <a:rPr lang="en-US" dirty="0" smtClean="0"/>
              <a:t>Global warming from bigger CO2 footprints increase in GLOBALIZATION, reduces Planet’s carrying capacity for life, plus</a:t>
            </a:r>
          </a:p>
          <a:p>
            <a:pPr>
              <a:buAutoNum type="arabicPeriod"/>
            </a:pPr>
            <a:r>
              <a:rPr lang="en-US" dirty="0" smtClean="0"/>
              <a:t>Environmental degradation &amp; habitat destruction by overconsumption of natural resources (US consumes 30% of Earth-resources; 1/3</a:t>
            </a:r>
            <a:r>
              <a:rPr lang="en-US" baseline="30000" dirty="0" smtClean="0"/>
              <a:t>rd</a:t>
            </a:r>
            <a:r>
              <a:rPr lang="en-US" dirty="0" smtClean="0"/>
              <a:t> Earth-Resources already gone), goods designed for obsolescence (e.g. FAST FASHION produces 15.1 tons textile &amp; 12.8 tons thrown out); only 1% of all goods purchased still in use in 6 months), consuming more protein than needed, plus pollution in GLOBALIZATION leads to</a:t>
            </a:r>
          </a:p>
          <a:p>
            <a:pPr lvl="1">
              <a:buAutoNum type="arabicPeriod"/>
            </a:pPr>
            <a:r>
              <a:rPr lang="en-US" sz="3200" dirty="0" smtClean="0"/>
              <a:t>Ocean acidification</a:t>
            </a:r>
          </a:p>
          <a:p>
            <a:pPr lvl="1">
              <a:buAutoNum type="arabicPeriod"/>
            </a:pPr>
            <a:r>
              <a:rPr lang="en-US" sz="3200" dirty="0" smtClean="0"/>
              <a:t>Overfishing &amp; Deforestation</a:t>
            </a:r>
          </a:p>
          <a:p>
            <a:pPr lvl="1">
              <a:buAutoNum type="arabicPeriod"/>
            </a:pPr>
            <a:r>
              <a:rPr lang="en-US" sz="3200" dirty="0" smtClean="0"/>
              <a:t>Mass extinction </a:t>
            </a:r>
          </a:p>
          <a:p>
            <a:pPr lvl="1">
              <a:buAutoNum type="arabicPeriod"/>
            </a:pPr>
            <a:r>
              <a:rPr lang="en-US" sz="3200" dirty="0" smtClean="0"/>
              <a:t>Biodiversity loss</a:t>
            </a:r>
          </a:p>
          <a:p>
            <a:pPr lvl="1">
              <a:buAutoNum type="arabicPeriod"/>
            </a:pPr>
            <a:r>
              <a:rPr lang="en-US" sz="3200" dirty="0" smtClean="0"/>
              <a:t>Ecological crises </a:t>
            </a:r>
          </a:p>
          <a:p>
            <a:pPr lvl="1">
              <a:buAutoNum type="arabicPeriod"/>
            </a:pPr>
            <a:r>
              <a:rPr lang="en-US" sz="3200" dirty="0" smtClean="0"/>
              <a:t>Global arms race, resulting in nuclear &amp; chemical annihilation</a:t>
            </a:r>
          </a:p>
        </p:txBody>
      </p:sp>
    </p:spTree>
    <p:extLst>
      <p:ext uri="{BB962C8B-B14F-4D97-AF65-F5344CB8AC3E}">
        <p14:creationId xmlns:p14="http://schemas.microsoft.com/office/powerpoint/2010/main" val="14672789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620769"/>
          </a:xfrm>
        </p:spPr>
        <p:txBody>
          <a:bodyPr/>
          <a:lstStyle/>
          <a:p>
            <a:r>
              <a:rPr lang="en-US" sz="3600" dirty="0" smtClean="0"/>
              <a:t>Below the Happy Planet Index-Iceberg</a:t>
            </a:r>
            <a:endParaRPr lang="en-US" sz="3600" dirty="0"/>
          </a:p>
        </p:txBody>
      </p:sp>
      <p:sp>
        <p:nvSpPr>
          <p:cNvPr id="3" name="Slide Number Placeholder 2"/>
          <p:cNvSpPr>
            <a:spLocks noGrp="1"/>
          </p:cNvSpPr>
          <p:nvPr>
            <p:ph type="sldNum" sz="quarter" idx="12"/>
          </p:nvPr>
        </p:nvSpPr>
        <p:spPr/>
        <p:txBody>
          <a:bodyPr/>
          <a:lstStyle/>
          <a:p>
            <a:fld id="{D12AA694-00EB-4F4B-AABB-6F50FB178914}" type="slidenum">
              <a:rPr lang="en-US" smtClean="0"/>
              <a:t>70</a:t>
            </a:fld>
            <a:endParaRPr lang="en-US"/>
          </a:p>
        </p:txBody>
      </p:sp>
      <p:pic>
        <p:nvPicPr>
          <p:cNvPr id="5" name="Picture 4"/>
          <p:cNvPicPr>
            <a:picLocks noChangeAspect="1"/>
          </p:cNvPicPr>
          <p:nvPr/>
        </p:nvPicPr>
        <p:blipFill>
          <a:blip r:embed="rId2"/>
          <a:stretch>
            <a:fillRect/>
          </a:stretch>
        </p:blipFill>
        <p:spPr>
          <a:xfrm>
            <a:off x="0" y="1048031"/>
            <a:ext cx="9144000" cy="3982525"/>
          </a:xfrm>
          <a:prstGeom prst="rect">
            <a:avLst/>
          </a:prstGeom>
        </p:spPr>
      </p:pic>
    </p:spTree>
    <p:extLst>
      <p:ext uri="{BB962C8B-B14F-4D97-AF65-F5344CB8AC3E}">
        <p14:creationId xmlns:p14="http://schemas.microsoft.com/office/powerpoint/2010/main" val="4717160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Bangladesh</a:t>
            </a:r>
            <a:endParaRPr lang="en-US" dirty="0"/>
          </a:p>
        </p:txBody>
      </p:sp>
      <p:sp>
        <p:nvSpPr>
          <p:cNvPr id="5" name="Content Placeholder 4"/>
          <p:cNvSpPr>
            <a:spLocks noGrp="1"/>
          </p:cNvSpPr>
          <p:nvPr>
            <p:ph idx="1"/>
          </p:nvPr>
        </p:nvSpPr>
        <p:spPr/>
        <p:txBody>
          <a:bodyPr>
            <a:normAutofit fontScale="92500" lnSpcReduction="10000"/>
          </a:bodyPr>
          <a:lstStyle/>
          <a:p>
            <a:pPr marL="0" indent="0">
              <a:buNone/>
            </a:pPr>
            <a:r>
              <a:rPr lang="en-US" sz="3200" dirty="0" smtClean="0"/>
              <a:t>Nike</a:t>
            </a:r>
            <a:r>
              <a:rPr lang="en-US" sz="3200" dirty="0"/>
              <a:t>, Patagonia &amp;</a:t>
            </a:r>
            <a:r>
              <a:rPr lang="en-US" sz="3200" dirty="0" smtClean="0"/>
              <a:t> </a:t>
            </a:r>
            <a:r>
              <a:rPr lang="en-US" sz="3200" dirty="0"/>
              <a:t>H&amp;M Group </a:t>
            </a:r>
            <a:r>
              <a:rPr lang="en-US" sz="3200" dirty="0" smtClean="0"/>
              <a:t>committed </a:t>
            </a:r>
            <a:r>
              <a:rPr lang="en-US" sz="3200" dirty="0"/>
              <a:t>to adhere </a:t>
            </a:r>
            <a:r>
              <a:rPr lang="en-US" sz="3200" dirty="0" smtClean="0"/>
              <a:t>to </a:t>
            </a:r>
            <a:r>
              <a:rPr lang="en-US" sz="3200" dirty="0"/>
              <a:t>transparency </a:t>
            </a:r>
            <a:r>
              <a:rPr lang="en-US" sz="3200" dirty="0" smtClean="0"/>
              <a:t>pledge. </a:t>
            </a:r>
            <a:r>
              <a:rPr lang="en-US" sz="3200" dirty="0"/>
              <a:t>Others, such as Columbia Sportswear and the Walt Disney </a:t>
            </a:r>
            <a:r>
              <a:rPr lang="en-US" sz="3200" dirty="0" err="1" smtClean="0"/>
              <a:t>Co.also</a:t>
            </a:r>
            <a:r>
              <a:rPr lang="en-US" sz="3200" dirty="0" smtClean="0"/>
              <a:t> publish </a:t>
            </a:r>
            <a:r>
              <a:rPr lang="en-US" sz="3200" dirty="0"/>
              <a:t>names and addresses of supplier factories, </a:t>
            </a:r>
            <a:r>
              <a:rPr lang="en-US" sz="3200" dirty="0" smtClean="0"/>
              <a:t>acknowledge 2017 NGO report </a:t>
            </a:r>
            <a:r>
              <a:rPr lang="en-US" sz="3200" dirty="0"/>
              <a:t>moving ‘in the right direction.’ </a:t>
            </a:r>
            <a:r>
              <a:rPr lang="en-US" sz="3200" dirty="0" smtClean="0"/>
              <a:t>But companies </a:t>
            </a:r>
            <a:r>
              <a:rPr lang="en-US" sz="3200" dirty="0"/>
              <a:t>listed in the ‘No Commitment to Publish Supplier Factory Information’ category include Hugo Boss, Mango and Wal-</a:t>
            </a:r>
            <a:r>
              <a:rPr lang="en-US" sz="3200" dirty="0" smtClean="0"/>
              <a:t>Mart</a:t>
            </a:r>
            <a:r>
              <a:rPr lang="en-US" dirty="0" smtClean="0"/>
              <a:t> </a:t>
            </a:r>
            <a:r>
              <a:rPr lang="en-US" sz="2000" dirty="0"/>
              <a:t>(NPR 2017) </a:t>
            </a:r>
          </a:p>
        </p:txBody>
      </p:sp>
      <p:sp>
        <p:nvSpPr>
          <p:cNvPr id="3" name="Slide Number Placeholder 2"/>
          <p:cNvSpPr>
            <a:spLocks noGrp="1"/>
          </p:cNvSpPr>
          <p:nvPr>
            <p:ph type="sldNum" sz="quarter" idx="12"/>
          </p:nvPr>
        </p:nvSpPr>
        <p:spPr/>
        <p:txBody>
          <a:bodyPr/>
          <a:lstStyle/>
          <a:p>
            <a:fld id="{D12AA694-00EB-4F4B-AABB-6F50FB178914}" type="slidenum">
              <a:rPr lang="en-US" smtClean="0"/>
              <a:t>71</a:t>
            </a:fld>
            <a:endParaRPr lang="en-US"/>
          </a:p>
        </p:txBody>
      </p:sp>
    </p:spTree>
    <p:extLst>
      <p:ext uri="{BB962C8B-B14F-4D97-AF65-F5344CB8AC3E}">
        <p14:creationId xmlns:p14="http://schemas.microsoft.com/office/powerpoint/2010/main" val="12689208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52" y="274638"/>
            <a:ext cx="8612822" cy="669610"/>
          </a:xfrm>
        </p:spPr>
        <p:txBody>
          <a:bodyPr/>
          <a:lstStyle/>
          <a:p>
            <a:r>
              <a:rPr lang="en-US" sz="3600" dirty="0" smtClean="0"/>
              <a:t>Living story of Central African Republic </a:t>
            </a:r>
            <a:endParaRPr lang="en-US" sz="3600" dirty="0"/>
          </a:p>
        </p:txBody>
      </p:sp>
      <p:pic>
        <p:nvPicPr>
          <p:cNvPr id="3" name="Picture 2"/>
          <p:cNvPicPr>
            <a:picLocks noChangeAspect="1"/>
          </p:cNvPicPr>
          <p:nvPr/>
        </p:nvPicPr>
        <p:blipFill>
          <a:blip r:embed="rId3"/>
          <a:stretch>
            <a:fillRect/>
          </a:stretch>
        </p:blipFill>
        <p:spPr>
          <a:xfrm>
            <a:off x="0" y="1239324"/>
            <a:ext cx="9144000" cy="5486400"/>
          </a:xfrm>
          <a:prstGeom prst="rect">
            <a:avLst/>
          </a:prstGeom>
        </p:spPr>
      </p:pic>
    </p:spTree>
    <p:extLst>
      <p:ext uri="{BB962C8B-B14F-4D97-AF65-F5344CB8AC3E}">
        <p14:creationId xmlns:p14="http://schemas.microsoft.com/office/powerpoint/2010/main" val="224286246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293042"/>
            <a:ext cx="8068805" cy="6349246"/>
          </a:xfrm>
          <a:prstGeom prst="rect">
            <a:avLst/>
          </a:prstGeom>
        </p:spPr>
      </p:pic>
    </p:spTree>
    <p:extLst>
      <p:ext uri="{BB962C8B-B14F-4D97-AF65-F5344CB8AC3E}">
        <p14:creationId xmlns:p14="http://schemas.microsoft.com/office/powerpoint/2010/main" val="44979576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85800"/>
            <a:ext cx="9144000" cy="5486400"/>
          </a:xfrm>
          <a:prstGeom prst="rect">
            <a:avLst/>
          </a:prstGeom>
        </p:spPr>
      </p:pic>
    </p:spTree>
    <p:extLst>
      <p:ext uri="{BB962C8B-B14F-4D97-AF65-F5344CB8AC3E}">
        <p14:creationId xmlns:p14="http://schemas.microsoft.com/office/powerpoint/2010/main" val="185775353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8" y="274638"/>
            <a:ext cx="8759354" cy="457968"/>
          </a:xfrm>
        </p:spPr>
        <p:txBody>
          <a:bodyPr/>
          <a:lstStyle/>
          <a:p>
            <a:r>
              <a:rPr lang="en-US" sz="4400" dirty="0" smtClean="0"/>
              <a:t>Globalization  Sweatshops of Haiti</a:t>
            </a:r>
            <a:endParaRPr lang="en-US" sz="4400" dirty="0"/>
          </a:p>
        </p:txBody>
      </p:sp>
      <p:pic>
        <p:nvPicPr>
          <p:cNvPr id="4" name="Picture 3"/>
          <p:cNvPicPr>
            <a:picLocks noChangeAspect="1"/>
          </p:cNvPicPr>
          <p:nvPr/>
        </p:nvPicPr>
        <p:blipFill>
          <a:blip r:embed="rId3"/>
          <a:stretch>
            <a:fillRect/>
          </a:stretch>
        </p:blipFill>
        <p:spPr>
          <a:xfrm>
            <a:off x="610827" y="1074487"/>
            <a:ext cx="7963326" cy="5555591"/>
          </a:xfrm>
          <a:prstGeom prst="rect">
            <a:avLst/>
          </a:prstGeom>
        </p:spPr>
      </p:pic>
      <p:pic>
        <p:nvPicPr>
          <p:cNvPr id="5" name="Picture 4"/>
          <p:cNvPicPr>
            <a:picLocks noChangeAspect="1"/>
          </p:cNvPicPr>
          <p:nvPr/>
        </p:nvPicPr>
        <p:blipFill>
          <a:blip r:embed="rId4"/>
          <a:stretch>
            <a:fillRect/>
          </a:stretch>
        </p:blipFill>
        <p:spPr>
          <a:xfrm>
            <a:off x="610827" y="954268"/>
            <a:ext cx="8281089" cy="5501481"/>
          </a:xfrm>
          <a:prstGeom prst="rect">
            <a:avLst/>
          </a:prstGeom>
        </p:spPr>
      </p:pic>
    </p:spTree>
    <p:extLst>
      <p:ext uri="{BB962C8B-B14F-4D97-AF65-F5344CB8AC3E}">
        <p14:creationId xmlns:p14="http://schemas.microsoft.com/office/powerpoint/2010/main" val="2475312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685890"/>
          </a:xfrm>
        </p:spPr>
        <p:txBody>
          <a:bodyPr/>
          <a:lstStyle/>
          <a:p>
            <a:pPr>
              <a:lnSpc>
                <a:spcPct val="90000"/>
              </a:lnSpc>
            </a:pPr>
            <a:r>
              <a:rPr lang="en-US" sz="3200" dirty="0" smtClean="0"/>
              <a:t>How to turn it around with worker-driven Corporate Social </a:t>
            </a:r>
            <a:r>
              <a:rPr lang="en-US" sz="3200" dirty="0" err="1" smtClean="0"/>
              <a:t>Responsbility</a:t>
            </a:r>
            <a:endParaRPr lang="en-US" sz="3200" dirty="0"/>
          </a:p>
        </p:txBody>
      </p:sp>
      <p:pic>
        <p:nvPicPr>
          <p:cNvPr id="4" name="Picture 3"/>
          <p:cNvPicPr>
            <a:picLocks noChangeAspect="1"/>
          </p:cNvPicPr>
          <p:nvPr/>
        </p:nvPicPr>
        <p:blipFill>
          <a:blip r:embed="rId2"/>
          <a:stretch>
            <a:fillRect/>
          </a:stretch>
        </p:blipFill>
        <p:spPr>
          <a:xfrm>
            <a:off x="584303" y="1221008"/>
            <a:ext cx="8025696" cy="5343949"/>
          </a:xfrm>
          <a:prstGeom prst="rect">
            <a:avLst/>
          </a:prstGeom>
        </p:spPr>
      </p:pic>
    </p:spTree>
    <p:extLst>
      <p:ext uri="{BB962C8B-B14F-4D97-AF65-F5344CB8AC3E}">
        <p14:creationId xmlns:p14="http://schemas.microsoft.com/office/powerpoint/2010/main" val="402014674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4949" y="944248"/>
            <a:ext cx="8867218" cy="5681760"/>
          </a:xfrm>
          <a:prstGeom prst="rect">
            <a:avLst/>
          </a:prstGeom>
          <a:noFill/>
          <a:ln>
            <a:noFill/>
          </a:ln>
        </p:spPr>
      </p:pic>
      <p:sp>
        <p:nvSpPr>
          <p:cNvPr id="2" name="Title 1"/>
          <p:cNvSpPr>
            <a:spLocks noGrp="1"/>
          </p:cNvSpPr>
          <p:nvPr>
            <p:ph type="title"/>
          </p:nvPr>
        </p:nvSpPr>
        <p:spPr>
          <a:xfrm>
            <a:off x="1089024" y="274638"/>
            <a:ext cx="7833143" cy="669610"/>
          </a:xfrm>
        </p:spPr>
        <p:txBody>
          <a:bodyPr/>
          <a:lstStyle/>
          <a:p>
            <a:r>
              <a:rPr lang="en-US" sz="4400" dirty="0" smtClean="0"/>
              <a:t>Are US Corporations Ethical?</a:t>
            </a:r>
            <a:endParaRPr lang="en-US" sz="4400" dirty="0"/>
          </a:p>
        </p:txBody>
      </p:sp>
    </p:spTree>
    <p:extLst>
      <p:ext uri="{BB962C8B-B14F-4D97-AF65-F5344CB8AC3E}">
        <p14:creationId xmlns:p14="http://schemas.microsoft.com/office/powerpoint/2010/main" val="162602535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example</a:t>
            </a:r>
            <a:endParaRPr lang="en-US" dirty="0"/>
          </a:p>
        </p:txBody>
      </p:sp>
      <p:sp>
        <p:nvSpPr>
          <p:cNvPr id="4" name="Content Placeholder 3"/>
          <p:cNvSpPr>
            <a:spLocks noGrp="1"/>
          </p:cNvSpPr>
          <p:nvPr>
            <p:ph idx="1"/>
          </p:nvPr>
        </p:nvSpPr>
        <p:spPr/>
        <p:txBody>
          <a:bodyPr>
            <a:noAutofit/>
          </a:bodyPr>
          <a:lstStyle/>
          <a:p>
            <a:pPr marL="0" indent="0">
              <a:buNone/>
            </a:pPr>
            <a:r>
              <a:rPr lang="en-US" sz="4400" dirty="0"/>
              <a:t>Farmers in India committing suicide, able to keep their farms due to fees payable to Monsanto when terminator seeds blow onto their land or are introduced by shady vendors </a:t>
            </a:r>
          </a:p>
        </p:txBody>
      </p:sp>
    </p:spTree>
    <p:extLst>
      <p:ext uri="{BB962C8B-B14F-4D97-AF65-F5344CB8AC3E}">
        <p14:creationId xmlns:p14="http://schemas.microsoft.com/office/powerpoint/2010/main" val="212492665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Worker-Driven “Corporate Social Responsibility’ ETHICS Example</a:t>
            </a:r>
            <a:endParaRPr lang="en-US" sz="4000" b="1" dirty="0"/>
          </a:p>
        </p:txBody>
      </p:sp>
      <p:pic>
        <p:nvPicPr>
          <p:cNvPr id="4" name="Picture 3"/>
          <p:cNvPicPr>
            <a:picLocks noChangeAspect="1"/>
          </p:cNvPicPr>
          <p:nvPr/>
        </p:nvPicPr>
        <p:blipFill>
          <a:blip r:embed="rId2"/>
          <a:stretch>
            <a:fillRect/>
          </a:stretch>
        </p:blipFill>
        <p:spPr>
          <a:xfrm>
            <a:off x="1061239" y="1917700"/>
            <a:ext cx="6350000" cy="4940300"/>
          </a:xfrm>
          <a:prstGeom prst="rect">
            <a:avLst/>
          </a:prstGeom>
        </p:spPr>
      </p:pic>
    </p:spTree>
    <p:extLst>
      <p:ext uri="{BB962C8B-B14F-4D97-AF65-F5344CB8AC3E}">
        <p14:creationId xmlns:p14="http://schemas.microsoft.com/office/powerpoint/2010/main" val="12915838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OMNICIDE = human extinction by human action</a:t>
            </a:r>
            <a:endParaRPr lang="en-US" sz="4800" dirty="0"/>
          </a:p>
        </p:txBody>
      </p:sp>
      <p:sp>
        <p:nvSpPr>
          <p:cNvPr id="3" name="Content Placeholder 2"/>
          <p:cNvSpPr>
            <a:spLocks noGrp="1"/>
          </p:cNvSpPr>
          <p:nvPr>
            <p:ph idx="1"/>
          </p:nvPr>
        </p:nvSpPr>
        <p:spPr>
          <a:xfrm>
            <a:off x="168463" y="1904999"/>
            <a:ext cx="8721222" cy="4846097"/>
          </a:xfrm>
        </p:spPr>
        <p:txBody>
          <a:bodyPr>
            <a:normAutofit fontScale="70000" lnSpcReduction="20000"/>
          </a:bodyPr>
          <a:lstStyle/>
          <a:p>
            <a:pPr>
              <a:buFont typeface="+mj-lt"/>
              <a:buAutoNum type="arabicPeriod"/>
            </a:pPr>
            <a:r>
              <a:rPr lang="en-US" dirty="0" smtClean="0"/>
              <a:t>Nuclear </a:t>
            </a:r>
            <a:r>
              <a:rPr lang="en-US" dirty="0"/>
              <a:t>warfare</a:t>
            </a:r>
          </a:p>
          <a:p>
            <a:pPr>
              <a:buFont typeface="+mj-lt"/>
              <a:buAutoNum type="arabicPeriod"/>
            </a:pPr>
            <a:r>
              <a:rPr lang="en-US" dirty="0"/>
              <a:t>Biological warfare</a:t>
            </a:r>
          </a:p>
          <a:p>
            <a:pPr>
              <a:buFont typeface="+mj-lt"/>
              <a:buAutoNum type="arabicPeriod"/>
            </a:pPr>
            <a:r>
              <a:rPr lang="en-US" dirty="0"/>
              <a:t>Global anthropogenic ecological </a:t>
            </a:r>
            <a:r>
              <a:rPr lang="en-US" dirty="0" smtClean="0"/>
              <a:t>catastrophe by humans consuming and producing globalization causing:</a:t>
            </a:r>
          </a:p>
          <a:p>
            <a:pPr lvl="1">
              <a:buFont typeface="+mj-lt"/>
              <a:buAutoNum type="arabicPeriod"/>
            </a:pPr>
            <a:r>
              <a:rPr lang="en-US" dirty="0" smtClean="0"/>
              <a:t>Global warming by CO2 &amp; Methane (ice free poles, melted glaciers)</a:t>
            </a:r>
          </a:p>
          <a:p>
            <a:pPr lvl="1">
              <a:buFont typeface="+mj-lt"/>
              <a:buAutoNum type="arabicPeriod"/>
            </a:pPr>
            <a:r>
              <a:rPr lang="en-US" dirty="0" smtClean="0"/>
              <a:t>Ecosystem collapse (ocean acidification, coral reef dies, pollution of soil, air, &amp; water)</a:t>
            </a:r>
          </a:p>
          <a:p>
            <a:pPr lvl="1">
              <a:buFont typeface="+mj-lt"/>
              <a:buAutoNum type="arabicPeriod"/>
            </a:pPr>
            <a:r>
              <a:rPr lang="en-US" dirty="0" smtClean="0"/>
              <a:t>Exhausting natural resources of planet (e.g. deforestation from globalization pressures)</a:t>
            </a:r>
          </a:p>
          <a:p>
            <a:pPr lvl="1">
              <a:buFont typeface="+mj-lt"/>
              <a:buAutoNum type="arabicPeriod"/>
            </a:pPr>
            <a:r>
              <a:rPr lang="en-US" dirty="0" smtClean="0"/>
              <a:t>Biodiversity collapse (fewer plants, animals, &amp; insects) from overpopulation; to save species is to SAVE OURSELVES</a:t>
            </a:r>
          </a:p>
          <a:p>
            <a:pPr lvl="1">
              <a:buFont typeface="+mj-lt"/>
              <a:buAutoNum type="arabicPeriod"/>
            </a:pPr>
            <a:r>
              <a:rPr lang="en-US" dirty="0" smtClean="0"/>
              <a:t>Release of a Pandemic or defective gene</a:t>
            </a:r>
          </a:p>
          <a:p>
            <a:pPr lvl="1">
              <a:buFont typeface="+mj-lt"/>
              <a:buAutoNum type="arabicPeriod"/>
            </a:pPr>
            <a:r>
              <a:rPr lang="en-US" dirty="0" smtClean="0"/>
              <a:t>Advanced AI, self-replicating nanobots (gray goo) out-of-control,  ecophagy (eating the environment), biotech annihilates human race</a:t>
            </a:r>
          </a:p>
          <a:p>
            <a:pPr lvl="1">
              <a:buFont typeface="+mj-lt"/>
              <a:buAutoNum type="arabicPeriod"/>
            </a:pPr>
            <a:r>
              <a:rPr lang="en-US" dirty="0" smtClean="0"/>
              <a:t>Decline in pollinators (no bees to pollinate our crops)</a:t>
            </a:r>
          </a:p>
          <a:p>
            <a:pPr lvl="1">
              <a:buFont typeface="+mj-lt"/>
              <a:buAutoNum type="arabicPeriod"/>
            </a:pPr>
            <a:endParaRPr lang="en-US" dirty="0"/>
          </a:p>
        </p:txBody>
      </p:sp>
    </p:spTree>
    <p:extLst>
      <p:ext uri="{BB962C8B-B14F-4D97-AF65-F5344CB8AC3E}">
        <p14:creationId xmlns:p14="http://schemas.microsoft.com/office/powerpoint/2010/main" val="3892144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098" name="Picture 2" descr="http://www.fairfoodprogram.org/cms/wp-content/uploads/2016/02/Savory_Ad_3_shadow_11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499475" cy="504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65265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3" y="107577"/>
            <a:ext cx="9013067" cy="1653988"/>
          </a:xfrm>
        </p:spPr>
        <p:txBody>
          <a:bodyPr/>
          <a:lstStyle/>
          <a:p>
            <a:r>
              <a:rPr lang="en-US" dirty="0" smtClean="0"/>
              <a:t>How can you help end global slavery supply chain?</a:t>
            </a:r>
            <a:endParaRPr lang="en-US" dirty="0"/>
          </a:p>
        </p:txBody>
      </p:sp>
      <p:sp>
        <p:nvSpPr>
          <p:cNvPr id="3" name="Content Placeholder 2"/>
          <p:cNvSpPr>
            <a:spLocks noGrp="1"/>
          </p:cNvSpPr>
          <p:nvPr>
            <p:ph idx="1"/>
          </p:nvPr>
        </p:nvSpPr>
        <p:spPr>
          <a:xfrm>
            <a:off x="130933" y="1882587"/>
            <a:ext cx="4060067" cy="4838887"/>
          </a:xfrm>
        </p:spPr>
        <p:txBody>
          <a:bodyPr>
            <a:noAutofit/>
          </a:bodyPr>
          <a:lstStyle/>
          <a:p>
            <a:pPr marL="0" indent="0">
              <a:buNone/>
            </a:pPr>
            <a:r>
              <a:rPr lang="en-US" sz="2800" b="0" dirty="0" smtClean="0"/>
              <a:t>Worker </a:t>
            </a:r>
            <a:r>
              <a:rPr lang="en-US" sz="2800" b="0" dirty="0"/>
              <a:t>education, </a:t>
            </a:r>
            <a:endParaRPr lang="en-US" sz="2800" b="0" dirty="0" smtClean="0"/>
          </a:p>
          <a:p>
            <a:pPr marL="0" indent="0">
              <a:buNone/>
            </a:pPr>
            <a:r>
              <a:rPr lang="en-US" sz="2800" b="0" dirty="0"/>
              <a:t>W</a:t>
            </a:r>
            <a:r>
              <a:rPr lang="en-US" sz="2800" b="0" dirty="0" smtClean="0"/>
              <a:t>orker</a:t>
            </a:r>
            <a:r>
              <a:rPr lang="en-US" sz="2800" b="0" dirty="0"/>
              <a:t>-driven alliances, &amp; </a:t>
            </a:r>
            <a:endParaRPr lang="en-US" sz="2800" b="0" dirty="0" smtClean="0"/>
          </a:p>
          <a:p>
            <a:pPr marL="0" indent="0">
              <a:buNone/>
            </a:pPr>
            <a:r>
              <a:rPr lang="en-US" sz="2800" b="0" dirty="0"/>
              <a:t>S</a:t>
            </a:r>
            <a:r>
              <a:rPr lang="en-US" sz="2800" b="0" dirty="0" smtClean="0"/>
              <a:t>ystem </a:t>
            </a:r>
            <a:r>
              <a:rPr lang="en-US" sz="2800" b="0" dirty="0"/>
              <a:t>of alliance of consumers, brands, growers, and </a:t>
            </a:r>
            <a:r>
              <a:rPr lang="en-US" sz="2800" b="0" dirty="0" smtClean="0"/>
              <a:t>workers</a:t>
            </a:r>
          </a:p>
          <a:p>
            <a:pPr marL="0" indent="0">
              <a:buNone/>
            </a:pPr>
            <a:r>
              <a:rPr lang="en-US" sz="2800" b="0" dirty="0" smtClean="0"/>
              <a:t>This </a:t>
            </a:r>
            <a:r>
              <a:rPr lang="en-US" sz="2800" b="0" dirty="0"/>
              <a:t>creates revolutionary changes  </a:t>
            </a:r>
          </a:p>
          <a:p>
            <a:pPr marL="0" indent="0">
              <a:buNone/>
            </a:pPr>
            <a:endParaRPr lang="en-US" sz="32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81</a:t>
            </a:fld>
            <a:endParaRPr lang="en-US" dirty="0"/>
          </a:p>
        </p:txBody>
      </p:sp>
      <p:pic>
        <p:nvPicPr>
          <p:cNvPr id="5" name="Picture 4"/>
          <p:cNvPicPr>
            <a:picLocks noChangeAspect="1"/>
          </p:cNvPicPr>
          <p:nvPr/>
        </p:nvPicPr>
        <p:blipFill>
          <a:blip r:embed="rId2"/>
          <a:stretch>
            <a:fillRect/>
          </a:stretch>
        </p:blipFill>
        <p:spPr>
          <a:xfrm>
            <a:off x="4191000" y="2236099"/>
            <a:ext cx="4741305" cy="3162414"/>
          </a:xfrm>
          <a:prstGeom prst="rect">
            <a:avLst/>
          </a:prstGeom>
        </p:spPr>
      </p:pic>
    </p:spTree>
    <p:extLst>
      <p:ext uri="{BB962C8B-B14F-4D97-AF65-F5344CB8AC3E}">
        <p14:creationId xmlns:p14="http://schemas.microsoft.com/office/powerpoint/2010/main" val="352177482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82</a:t>
            </a:fld>
            <a:endParaRPr lang="en-US" dirty="0"/>
          </a:p>
        </p:txBody>
      </p:sp>
      <p:sp>
        <p:nvSpPr>
          <p:cNvPr id="5" name="Rectangle 4"/>
          <p:cNvSpPr/>
          <p:nvPr/>
        </p:nvSpPr>
        <p:spPr>
          <a:xfrm>
            <a:off x="332647" y="5798145"/>
            <a:ext cx="8452246" cy="923330"/>
          </a:xfrm>
          <a:prstGeom prst="rect">
            <a:avLst/>
          </a:prstGeom>
        </p:spPr>
        <p:txBody>
          <a:bodyPr wrap="square">
            <a:spAutoFit/>
          </a:bodyPr>
          <a:lstStyle/>
          <a:p>
            <a:r>
              <a:rPr lang="en-US" dirty="0">
                <a:hlinkClick r:id="rId2"/>
              </a:rPr>
              <a:t>Five Female Migrant Workers Awarded $17 Million In Rape, Harassment Case</a:t>
            </a:r>
            <a:endParaRPr lang="en-US" dirty="0"/>
          </a:p>
          <a:p>
            <a:r>
              <a:rPr lang="en-US" dirty="0"/>
              <a:t>The women claim their bosses assaulted them on the job.</a:t>
            </a:r>
          </a:p>
          <a:p>
            <a:r>
              <a:rPr lang="en-US" dirty="0"/>
              <a:t>By Laura </a:t>
            </a:r>
            <a:r>
              <a:rPr lang="en-US" dirty="0" smtClean="0"/>
              <a:t>Bassett</a:t>
            </a:r>
            <a:endParaRPr lang="en-US" dirty="0"/>
          </a:p>
        </p:txBody>
      </p:sp>
      <p:pic>
        <p:nvPicPr>
          <p:cNvPr id="6" name="Picture 5"/>
          <p:cNvPicPr>
            <a:picLocks noChangeAspect="1"/>
          </p:cNvPicPr>
          <p:nvPr/>
        </p:nvPicPr>
        <p:blipFill>
          <a:blip r:embed="rId3"/>
          <a:stretch>
            <a:fillRect/>
          </a:stretch>
        </p:blipFill>
        <p:spPr>
          <a:xfrm>
            <a:off x="526218" y="123990"/>
            <a:ext cx="8031870" cy="5354580"/>
          </a:xfrm>
          <a:prstGeom prst="rect">
            <a:avLst/>
          </a:prstGeom>
        </p:spPr>
      </p:pic>
    </p:spTree>
    <p:extLst>
      <p:ext uri="{BB962C8B-B14F-4D97-AF65-F5344CB8AC3E}">
        <p14:creationId xmlns:p14="http://schemas.microsoft.com/office/powerpoint/2010/main" val="40308863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83" y="0"/>
            <a:ext cx="9004507" cy="1653988"/>
          </a:xfrm>
        </p:spPr>
        <p:txBody>
          <a:bodyPr>
            <a:normAutofit/>
          </a:bodyPr>
          <a:lstStyle/>
          <a:p>
            <a:r>
              <a:rPr lang="en-US" sz="4400" dirty="0" smtClean="0"/>
              <a:t>Sociomateriality of Modern-Day Slavery In USA</a:t>
            </a:r>
            <a:endParaRPr lang="en-US" sz="44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83</a:t>
            </a:fld>
            <a:endParaRPr lang="en-US" dirty="0"/>
          </a:p>
        </p:txBody>
      </p:sp>
      <p:sp>
        <p:nvSpPr>
          <p:cNvPr id="5" name="Rectangle 4"/>
          <p:cNvSpPr/>
          <p:nvPr/>
        </p:nvSpPr>
        <p:spPr>
          <a:xfrm>
            <a:off x="381000" y="1378245"/>
            <a:ext cx="8488824" cy="4247317"/>
          </a:xfrm>
          <a:prstGeom prst="rect">
            <a:avLst/>
          </a:prstGeom>
        </p:spPr>
        <p:txBody>
          <a:bodyPr wrap="square">
            <a:spAutoFit/>
          </a:bodyPr>
          <a:lstStyle/>
          <a:p>
            <a:r>
              <a:rPr lang="en-US" sz="2800" dirty="0"/>
              <a:t>"The bosses carried weapons. They scared me. I never knew where I was. We were transported every fifteen days to different cities. I knew if I tried to escape I would not get far because everything was unfamiliar. The bosses said that if we escaped they would get their money from our families."</a:t>
            </a:r>
          </a:p>
          <a:p>
            <a:endParaRPr lang="en-US" sz="2800" dirty="0"/>
          </a:p>
          <a:p>
            <a:r>
              <a:rPr lang="en-US" sz="2800" dirty="0"/>
              <a:t>                --Congressional testimony of Maria, trafficking survivor from Mexico</a:t>
            </a:r>
          </a:p>
          <a:p>
            <a:endParaRPr lang="en-US" dirty="0"/>
          </a:p>
        </p:txBody>
      </p:sp>
      <p:sp>
        <p:nvSpPr>
          <p:cNvPr id="6" name="Rectangle 5"/>
          <p:cNvSpPr/>
          <p:nvPr/>
        </p:nvSpPr>
        <p:spPr>
          <a:xfrm>
            <a:off x="381000" y="5533033"/>
            <a:ext cx="8763000" cy="646331"/>
          </a:xfrm>
          <a:prstGeom prst="rect">
            <a:avLst/>
          </a:prstGeom>
        </p:spPr>
        <p:txBody>
          <a:bodyPr wrap="square">
            <a:spAutoFit/>
          </a:bodyPr>
          <a:lstStyle/>
          <a:p>
            <a:r>
              <a:rPr lang="en-US" dirty="0">
                <a:hlinkClick r:id="rId2"/>
              </a:rPr>
              <a:t>https://www.commondreams.org/views/2010/06/19/driven-globalization-todays-slave-trade-thrives-home-and-</a:t>
            </a:r>
            <a:r>
              <a:rPr lang="en-US" dirty="0" smtClean="0">
                <a:hlinkClick r:id="rId2"/>
              </a:rPr>
              <a:t>abroad</a:t>
            </a:r>
            <a:r>
              <a:rPr lang="en-US" dirty="0" smtClean="0"/>
              <a:t> </a:t>
            </a:r>
            <a:endParaRPr lang="en-US" dirty="0"/>
          </a:p>
        </p:txBody>
      </p:sp>
    </p:spTree>
    <p:extLst>
      <p:ext uri="{BB962C8B-B14F-4D97-AF65-F5344CB8AC3E}">
        <p14:creationId xmlns:p14="http://schemas.microsoft.com/office/powerpoint/2010/main" val="41353073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Chemical Working Conditions”</a:t>
            </a:r>
            <a:endParaRPr lang="en-US" dirty="0"/>
          </a:p>
        </p:txBody>
      </p:sp>
      <p:sp>
        <p:nvSpPr>
          <p:cNvPr id="9" name="Slide Number Placeholder 8"/>
          <p:cNvSpPr>
            <a:spLocks noGrp="1"/>
          </p:cNvSpPr>
          <p:nvPr>
            <p:ph type="sldNum" sz="quarter" idx="12"/>
          </p:nvPr>
        </p:nvSpPr>
        <p:spPr/>
        <p:txBody>
          <a:bodyPr/>
          <a:lstStyle/>
          <a:p>
            <a:fld id="{651FC063-5EA9-49AF-AFAF-D68C9E82B23B}" type="slidenum">
              <a:rPr lang="en-US" smtClean="0"/>
              <a:pPr/>
              <a:t>84</a:t>
            </a:fld>
            <a:endParaRPr lang="en-US" dirty="0"/>
          </a:p>
        </p:txBody>
      </p:sp>
      <p:pic>
        <p:nvPicPr>
          <p:cNvPr id="4" name="Picture 3"/>
          <p:cNvPicPr>
            <a:picLocks noChangeAspect="1"/>
          </p:cNvPicPr>
          <p:nvPr/>
        </p:nvPicPr>
        <p:blipFill>
          <a:blip r:embed="rId3"/>
          <a:stretch>
            <a:fillRect/>
          </a:stretch>
        </p:blipFill>
        <p:spPr>
          <a:xfrm>
            <a:off x="0" y="1913856"/>
            <a:ext cx="4395224" cy="4395224"/>
          </a:xfrm>
          <a:prstGeom prst="rect">
            <a:avLst/>
          </a:prstGeom>
        </p:spPr>
      </p:pic>
      <p:sp>
        <p:nvSpPr>
          <p:cNvPr id="5" name="Rectangle 4"/>
          <p:cNvSpPr/>
          <p:nvPr/>
        </p:nvSpPr>
        <p:spPr>
          <a:xfrm>
            <a:off x="4572000" y="1725938"/>
            <a:ext cx="4572000" cy="923330"/>
          </a:xfrm>
          <a:prstGeom prst="rect">
            <a:avLst/>
          </a:prstGeom>
        </p:spPr>
        <p:txBody>
          <a:bodyPr>
            <a:spAutoFit/>
          </a:bodyPr>
          <a:lstStyle/>
          <a:p>
            <a:r>
              <a:rPr lang="en-US" dirty="0"/>
              <a:t>Carlos Candelario, known as Carlitos, was born Dec. 17 without arms or legs.</a:t>
            </a:r>
          </a:p>
          <a:p>
            <a:endParaRPr lang="en-US" dirty="0"/>
          </a:p>
        </p:txBody>
      </p:sp>
      <p:sp>
        <p:nvSpPr>
          <p:cNvPr id="6" name="Rectangle 5"/>
          <p:cNvSpPr/>
          <p:nvPr/>
        </p:nvSpPr>
        <p:spPr>
          <a:xfrm>
            <a:off x="4572000" y="2357142"/>
            <a:ext cx="4572000" cy="3139321"/>
          </a:xfrm>
          <a:prstGeom prst="rect">
            <a:avLst/>
          </a:prstGeom>
        </p:spPr>
        <p:txBody>
          <a:bodyPr>
            <a:spAutoFit/>
          </a:bodyPr>
          <a:lstStyle/>
          <a:p>
            <a:endParaRPr lang="en-US" dirty="0" smtClean="0"/>
          </a:p>
          <a:p>
            <a:endParaRPr lang="en-US" dirty="0" smtClean="0"/>
          </a:p>
          <a:p>
            <a:r>
              <a:rPr lang="en-US" dirty="0" smtClean="0"/>
              <a:t>At </a:t>
            </a:r>
            <a:r>
              <a:rPr lang="en-US" dirty="0"/>
              <a:t>the entrance to </a:t>
            </a:r>
            <a:r>
              <a:rPr lang="en-US" dirty="0" smtClean="0"/>
              <a:t>the </a:t>
            </a:r>
            <a:r>
              <a:rPr lang="en-US" dirty="0"/>
              <a:t>field </a:t>
            </a:r>
            <a:r>
              <a:rPr lang="en-US" dirty="0" smtClean="0"/>
              <a:t>where the mother worked, there is  a list of </a:t>
            </a:r>
            <a:r>
              <a:rPr lang="en-US" dirty="0"/>
              <a:t>some 30 chemicals used on the crops during the </a:t>
            </a:r>
            <a:r>
              <a:rPr lang="en-US" dirty="0" smtClean="0"/>
              <a:t>year</a:t>
            </a:r>
          </a:p>
          <a:p>
            <a:endParaRPr lang="en-US" dirty="0"/>
          </a:p>
          <a:p>
            <a:r>
              <a:rPr lang="en-US" dirty="0" smtClean="0"/>
              <a:t>This is sociomateriality of storytelling.</a:t>
            </a:r>
          </a:p>
          <a:p>
            <a:endParaRPr lang="en-US" dirty="0" smtClean="0"/>
          </a:p>
          <a:p>
            <a:r>
              <a:rPr lang="en-US" dirty="0" smtClean="0"/>
              <a:t>Its an embodiment and dismemberment of the next generation</a:t>
            </a:r>
            <a:endParaRPr lang="en-US" dirty="0"/>
          </a:p>
          <a:p>
            <a:endParaRPr lang="en-US" dirty="0"/>
          </a:p>
        </p:txBody>
      </p:sp>
      <p:sp>
        <p:nvSpPr>
          <p:cNvPr id="7" name="Rectangle 6"/>
          <p:cNvSpPr/>
          <p:nvPr/>
        </p:nvSpPr>
        <p:spPr>
          <a:xfrm>
            <a:off x="22125" y="6139835"/>
            <a:ext cx="5392698" cy="338554"/>
          </a:xfrm>
          <a:prstGeom prst="rect">
            <a:avLst/>
          </a:prstGeom>
        </p:spPr>
        <p:txBody>
          <a:bodyPr wrap="square">
            <a:spAutoFit/>
          </a:bodyPr>
          <a:lstStyle/>
          <a:p>
            <a:r>
              <a:rPr lang="en-US" sz="1600" dirty="0">
                <a:hlinkClick r:id="rId4"/>
              </a:rPr>
              <a:t>http://www.mypalmbeachpost.com/news/carlitos</a:t>
            </a:r>
            <a:r>
              <a:rPr lang="en-US" sz="1600" dirty="0" smtClean="0">
                <a:hlinkClick r:id="rId4"/>
              </a:rPr>
              <a:t>/</a:t>
            </a:r>
            <a:r>
              <a:rPr lang="en-US" sz="1600" dirty="0" smtClean="0"/>
              <a:t> </a:t>
            </a:r>
            <a:endParaRPr lang="en-US" sz="1600" dirty="0"/>
          </a:p>
        </p:txBody>
      </p:sp>
    </p:spTree>
    <p:extLst>
      <p:ext uri="{BB962C8B-B14F-4D97-AF65-F5344CB8AC3E}">
        <p14:creationId xmlns:p14="http://schemas.microsoft.com/office/powerpoint/2010/main" val="85274247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smtClean="0"/>
              <a:t>Naïve ‘Grand’ Narratives of Corporate Social Responsibility</a:t>
            </a:r>
            <a:endParaRPr lang="en-US" sz="4000" dirty="0"/>
          </a:p>
        </p:txBody>
      </p:sp>
      <p:sp>
        <p:nvSpPr>
          <p:cNvPr id="2" name="Content Placeholder 1"/>
          <p:cNvSpPr>
            <a:spLocks noGrp="1"/>
          </p:cNvSpPr>
          <p:nvPr>
            <p:ph idx="1"/>
          </p:nvPr>
        </p:nvSpPr>
        <p:spPr>
          <a:xfrm>
            <a:off x="549275" y="1600202"/>
            <a:ext cx="8042276" cy="837874"/>
          </a:xfrm>
        </p:spPr>
        <p:txBody>
          <a:bodyPr>
            <a:normAutofit fontScale="85000" lnSpcReduction="20000"/>
          </a:bodyPr>
          <a:lstStyle/>
          <a:p>
            <a:pPr marL="0" indent="0">
              <a:buNone/>
            </a:pPr>
            <a:r>
              <a:rPr lang="en-US" dirty="0" smtClean="0"/>
              <a:t>Have you heard that U.S. corporations, such as Nike and Apple  are socially responsible?</a:t>
            </a:r>
          </a:p>
          <a:p>
            <a:pPr marL="0" indent="0">
              <a:buNone/>
            </a:pPr>
            <a:endParaRPr lang="en-US" dirty="0" smtClean="0"/>
          </a:p>
          <a:p>
            <a:pPr marL="0" indent="0">
              <a:buNone/>
            </a:pPr>
            <a:endParaRPr lang="en-US" dirty="0"/>
          </a:p>
        </p:txBody>
      </p:sp>
      <p:pic>
        <p:nvPicPr>
          <p:cNvPr id="6" name="Picture 5"/>
          <p:cNvPicPr>
            <a:picLocks noChangeAspect="1"/>
          </p:cNvPicPr>
          <p:nvPr/>
        </p:nvPicPr>
        <p:blipFill>
          <a:blip r:embed="rId3"/>
          <a:stretch>
            <a:fillRect/>
          </a:stretch>
        </p:blipFill>
        <p:spPr>
          <a:xfrm>
            <a:off x="2285999" y="2715462"/>
            <a:ext cx="6660909" cy="3996546"/>
          </a:xfrm>
          <a:prstGeom prst="rect">
            <a:avLst/>
          </a:prstGeom>
        </p:spPr>
      </p:pic>
      <p:sp>
        <p:nvSpPr>
          <p:cNvPr id="7" name="Rectangle 6"/>
          <p:cNvSpPr/>
          <p:nvPr/>
        </p:nvSpPr>
        <p:spPr>
          <a:xfrm>
            <a:off x="262768" y="4525769"/>
            <a:ext cx="2023231" cy="1200329"/>
          </a:xfrm>
          <a:prstGeom prst="rect">
            <a:avLst/>
          </a:prstGeom>
        </p:spPr>
        <p:txBody>
          <a:bodyPr wrap="square">
            <a:spAutoFit/>
          </a:bodyPr>
          <a:lstStyle/>
          <a:p>
            <a:r>
              <a:rPr lang="en-US" dirty="0"/>
              <a:t>Vietnamese </a:t>
            </a:r>
            <a:r>
              <a:rPr lang="en-US" dirty="0" smtClean="0"/>
              <a:t>at </a:t>
            </a:r>
            <a:r>
              <a:rPr lang="en-US" dirty="0"/>
              <a:t>Nike factory on </a:t>
            </a:r>
            <a:r>
              <a:rPr lang="en-US" dirty="0" smtClean="0"/>
              <a:t>outskirts </a:t>
            </a:r>
            <a:r>
              <a:rPr lang="en-US" dirty="0"/>
              <a:t>of Ho Chi Minh City</a:t>
            </a:r>
          </a:p>
        </p:txBody>
      </p:sp>
    </p:spTree>
    <p:extLst>
      <p:ext uri="{BB962C8B-B14F-4D97-AF65-F5344CB8AC3E}">
        <p14:creationId xmlns:p14="http://schemas.microsoft.com/office/powerpoint/2010/main" val="107466365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66185"/>
          </a:xfrm>
        </p:spPr>
        <p:txBody>
          <a:bodyPr>
            <a:normAutofit fontScale="90000"/>
          </a:bodyPr>
          <a:lstStyle/>
          <a:p>
            <a:r>
              <a:rPr lang="en-US" dirty="0" smtClean="0"/>
              <a:t>China Labor Watch report</a:t>
            </a:r>
            <a:endParaRPr lang="en-US" dirty="0"/>
          </a:p>
        </p:txBody>
      </p:sp>
      <p:sp>
        <p:nvSpPr>
          <p:cNvPr id="3" name="Content Placeholder 2"/>
          <p:cNvSpPr>
            <a:spLocks noGrp="1"/>
          </p:cNvSpPr>
          <p:nvPr>
            <p:ph idx="1"/>
          </p:nvPr>
        </p:nvSpPr>
        <p:spPr>
          <a:xfrm>
            <a:off x="549275" y="773761"/>
            <a:ext cx="8165900" cy="5591514"/>
          </a:xfrm>
        </p:spPr>
        <p:txBody>
          <a:bodyPr>
            <a:normAutofit/>
          </a:bodyPr>
          <a:lstStyle/>
          <a:p>
            <a:r>
              <a:rPr lang="en-US" dirty="0" smtClean="0"/>
              <a:t>You have heard that after years of worker protest and student action, Nike developed a Code of Conduct for its factories.</a:t>
            </a:r>
          </a:p>
          <a:p>
            <a:r>
              <a:rPr lang="en-US" dirty="0" smtClean="0"/>
              <a:t>After </a:t>
            </a:r>
            <a:r>
              <a:rPr lang="en-US" dirty="0"/>
              <a:t>Nike code of conduct </a:t>
            </a:r>
            <a:r>
              <a:rPr lang="en-US" dirty="0" smtClean="0"/>
              <a:t>introduced as this China </a:t>
            </a:r>
            <a:r>
              <a:rPr lang="en-US" dirty="0"/>
              <a:t>factory, the pace of work has increased. B</a:t>
            </a:r>
            <a:r>
              <a:rPr lang="en-US" dirty="0" smtClean="0"/>
              <a:t>efore </a:t>
            </a:r>
            <a:r>
              <a:rPr lang="en-US" dirty="0"/>
              <a:t>the Nike code was applied, </a:t>
            </a:r>
            <a:r>
              <a:rPr lang="en-US" dirty="0" smtClean="0"/>
              <a:t>Nike had an overtime stipulation. After the code, workers have </a:t>
            </a:r>
            <a:r>
              <a:rPr lang="en-US" dirty="0"/>
              <a:t>to finish a job in 10 hours that used to take 12 hours. This in effect increases working intensity - </a:t>
            </a:r>
            <a:r>
              <a:rPr lang="en-US" dirty="0">
                <a:hlinkClick r:id="rId2"/>
              </a:rPr>
              <a:t>http://www.chinalaborwatch.org/report/</a:t>
            </a:r>
            <a:r>
              <a:rPr lang="en-US" dirty="0" smtClean="0">
                <a:hlinkClick r:id="rId2"/>
              </a:rPr>
              <a:t>7</a:t>
            </a:r>
            <a:r>
              <a:rPr lang="en-US" dirty="0" smtClean="0"/>
              <a:t>  </a:t>
            </a:r>
          </a:p>
          <a:p>
            <a:r>
              <a:rPr lang="en-US" dirty="0"/>
              <a:t>A pair of Nike Jordan TYPE 15 Type shoes retails at US$130 in USA. Of this sum, less than US$1.5 goes to the workers who made the shoes. </a:t>
            </a:r>
          </a:p>
        </p:txBody>
      </p:sp>
    </p:spTree>
    <p:extLst>
      <p:ext uri="{BB962C8B-B14F-4D97-AF65-F5344CB8AC3E}">
        <p14:creationId xmlns:p14="http://schemas.microsoft.com/office/powerpoint/2010/main" val="174739187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Nike and Social Responsibility</a:t>
            </a:r>
            <a:endParaRPr lang="en-US" dirty="0"/>
          </a:p>
        </p:txBody>
      </p:sp>
      <p:sp>
        <p:nvSpPr>
          <p:cNvPr id="3" name="Content Placeholder 2"/>
          <p:cNvSpPr>
            <a:spLocks noGrp="1"/>
          </p:cNvSpPr>
          <p:nvPr>
            <p:ph idx="1"/>
          </p:nvPr>
        </p:nvSpPr>
        <p:spPr/>
        <p:txBody>
          <a:bodyPr/>
          <a:lstStyle/>
          <a:p>
            <a:pPr marL="0" indent="0">
              <a:buNone/>
            </a:pPr>
            <a:r>
              <a:rPr lang="en-US" dirty="0"/>
              <a:t>NIKE “a story involving grey areas and loopholes, tax havens and zero tax rates, and the movement of money and royalties from one jurisdiction to the next” (Guardian, Nov 6, 2017).</a:t>
            </a:r>
          </a:p>
          <a:p>
            <a:pPr marL="0" indent="0">
              <a:buNone/>
            </a:pPr>
            <a:r>
              <a:rPr lang="en-US" dirty="0"/>
              <a:t>Netherlands new tax structure allows Nike to move billions of dollars in profits from Europe to Bermuda</a:t>
            </a:r>
          </a:p>
          <a:p>
            <a:pPr marL="0" indent="0">
              <a:buNone/>
            </a:pPr>
            <a:endParaRPr lang="en-US" dirty="0"/>
          </a:p>
        </p:txBody>
      </p:sp>
    </p:spTree>
    <p:extLst>
      <p:ext uri="{BB962C8B-B14F-4D97-AF65-F5344CB8AC3E}">
        <p14:creationId xmlns:p14="http://schemas.microsoft.com/office/powerpoint/2010/main" val="124785156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Wal-Mart and Home-Depot</a:t>
            </a:r>
            <a:endParaRPr lang="en-US" dirty="0"/>
          </a:p>
        </p:txBody>
      </p:sp>
      <p:sp>
        <p:nvSpPr>
          <p:cNvPr id="3" name="Content Placeholder 2"/>
          <p:cNvSpPr>
            <a:spLocks noGrp="1"/>
          </p:cNvSpPr>
          <p:nvPr>
            <p:ph idx="1"/>
          </p:nvPr>
        </p:nvSpPr>
        <p:spPr/>
        <p:txBody>
          <a:bodyPr>
            <a:normAutofit/>
          </a:bodyPr>
          <a:lstStyle/>
          <a:p>
            <a:r>
              <a:rPr lang="en-US" sz="3200" b="1" dirty="0"/>
              <a:t>“The cost of Wal-Mart and Home Depot's low prices is exploited laborers working under extremely stressful and exhausting conditions. The enforcement of Wal-Mart and Home Depot's ethical sourcing standards at </a:t>
            </a:r>
            <a:r>
              <a:rPr lang="en-US" sz="3200" b="1" dirty="0" err="1"/>
              <a:t>Cuori</a:t>
            </a:r>
            <a:r>
              <a:rPr lang="en-US" sz="3200" b="1" dirty="0"/>
              <a:t> is a total failure</a:t>
            </a:r>
            <a:r>
              <a:rPr lang="en-US" dirty="0"/>
              <a:t>" (China Labor Watch, Nov 29, 2016) </a:t>
            </a:r>
          </a:p>
        </p:txBody>
      </p:sp>
    </p:spTree>
    <p:extLst>
      <p:ext uri="{BB962C8B-B14F-4D97-AF65-F5344CB8AC3E}">
        <p14:creationId xmlns:p14="http://schemas.microsoft.com/office/powerpoint/2010/main" val="330685542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60364"/>
          </a:xfrm>
        </p:spPr>
        <p:txBody>
          <a:bodyPr>
            <a:normAutofit fontScale="90000"/>
          </a:bodyPr>
          <a:lstStyle/>
          <a:p>
            <a:r>
              <a:rPr lang="en-US" sz="3600" dirty="0" smtClean="0"/>
              <a:t>Nike pays less taxes by charging themselves for intellectual property</a:t>
            </a:r>
            <a:endParaRPr lang="en-US" sz="3600" dirty="0"/>
          </a:p>
        </p:txBody>
      </p:sp>
      <p:pic>
        <p:nvPicPr>
          <p:cNvPr id="4" name="Picture 3"/>
          <p:cNvPicPr>
            <a:picLocks noChangeAspect="1"/>
          </p:cNvPicPr>
          <p:nvPr/>
        </p:nvPicPr>
        <p:blipFill>
          <a:blip r:embed="rId3"/>
          <a:stretch>
            <a:fillRect/>
          </a:stretch>
        </p:blipFill>
        <p:spPr>
          <a:xfrm>
            <a:off x="0" y="1313932"/>
            <a:ext cx="9144000" cy="5544067"/>
          </a:xfrm>
          <a:prstGeom prst="rect">
            <a:avLst/>
          </a:prstGeom>
        </p:spPr>
      </p:pic>
    </p:spTree>
    <p:extLst>
      <p:ext uri="{BB962C8B-B14F-4D97-AF65-F5344CB8AC3E}">
        <p14:creationId xmlns:p14="http://schemas.microsoft.com/office/powerpoint/2010/main" val="26166180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Globalization</a:t>
            </a:r>
            <a:endParaRPr lang="en-US" dirty="0"/>
          </a:p>
        </p:txBody>
      </p:sp>
      <p:sp>
        <p:nvSpPr>
          <p:cNvPr id="3" name="Content Placeholder 2"/>
          <p:cNvSpPr>
            <a:spLocks noGrp="1"/>
          </p:cNvSpPr>
          <p:nvPr>
            <p:ph idx="1"/>
          </p:nvPr>
        </p:nvSpPr>
        <p:spPr/>
        <p:txBody>
          <a:bodyPr/>
          <a:lstStyle/>
          <a:p>
            <a:pPr marL="0" indent="0">
              <a:buNone/>
            </a:pPr>
            <a:r>
              <a:rPr lang="en-US" dirty="0"/>
              <a:t>Rich western countries </a:t>
            </a:r>
            <a:r>
              <a:rPr lang="en-US" dirty="0" smtClean="0"/>
              <a:t>are depleting </a:t>
            </a:r>
            <a:r>
              <a:rPr lang="en-US" dirty="0"/>
              <a:t>planet’s resources &amp;</a:t>
            </a:r>
            <a:r>
              <a:rPr lang="en-US" dirty="0" smtClean="0"/>
              <a:t> </a:t>
            </a:r>
            <a:r>
              <a:rPr lang="en-US" dirty="0"/>
              <a:t>destroying </a:t>
            </a:r>
            <a:r>
              <a:rPr lang="en-US" dirty="0" smtClean="0"/>
              <a:t>Earth-ecosystems </a:t>
            </a:r>
            <a:r>
              <a:rPr lang="en-US" dirty="0"/>
              <a:t>at </a:t>
            </a:r>
            <a:r>
              <a:rPr lang="en-US" dirty="0" smtClean="0"/>
              <a:t>accelerating rate</a:t>
            </a:r>
            <a:r>
              <a:rPr lang="en-US" dirty="0"/>
              <a:t>. </a:t>
            </a:r>
            <a:endParaRPr lang="en-US" dirty="0" smtClean="0"/>
          </a:p>
          <a:p>
            <a:pPr marL="0" indent="0">
              <a:buNone/>
            </a:pPr>
            <a:r>
              <a:rPr lang="en-US" dirty="0" smtClean="0"/>
              <a:t>We </a:t>
            </a:r>
            <a:r>
              <a:rPr lang="en-US" dirty="0"/>
              <a:t>build highways </a:t>
            </a:r>
            <a:r>
              <a:rPr lang="en-US" dirty="0" smtClean="0"/>
              <a:t>across Serengeti plain (Tanzania) </a:t>
            </a:r>
            <a:r>
              <a:rPr lang="en-US" dirty="0"/>
              <a:t>to get more rare earth minerals for our </a:t>
            </a:r>
            <a:r>
              <a:rPr lang="en-US" dirty="0" smtClean="0"/>
              <a:t>iPhones, MacBook &amp; GPS. </a:t>
            </a:r>
            <a:r>
              <a:rPr lang="en-US" dirty="0"/>
              <a:t>We grab all the fish from the sea, wreck the coral reefs and put carbon dioxide into the atmosphere. </a:t>
            </a:r>
            <a:endParaRPr lang="en-US" dirty="0" smtClean="0"/>
          </a:p>
          <a:p>
            <a:pPr marL="0" indent="0">
              <a:buNone/>
            </a:pPr>
            <a:r>
              <a:rPr lang="en-US" dirty="0" smtClean="0"/>
              <a:t>We </a:t>
            </a:r>
            <a:r>
              <a:rPr lang="en-US" dirty="0"/>
              <a:t>have triggered a major extinction event </a:t>
            </a:r>
          </a:p>
        </p:txBody>
      </p:sp>
    </p:spTree>
    <p:extLst>
      <p:ext uri="{BB962C8B-B14F-4D97-AF65-F5344CB8AC3E}">
        <p14:creationId xmlns:p14="http://schemas.microsoft.com/office/powerpoint/2010/main" val="17176372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Apple Computer Socially Responsible US Corporation</a:t>
            </a:r>
            <a:endParaRPr lang="en-US" sz="4400" dirty="0"/>
          </a:p>
        </p:txBody>
      </p:sp>
      <p:sp>
        <p:nvSpPr>
          <p:cNvPr id="3" name="Content Placeholder 2"/>
          <p:cNvSpPr>
            <a:spLocks noGrp="1"/>
          </p:cNvSpPr>
          <p:nvPr>
            <p:ph idx="1"/>
          </p:nvPr>
        </p:nvSpPr>
        <p:spPr/>
        <p:txBody>
          <a:bodyPr>
            <a:normAutofit lnSpcReduction="10000"/>
          </a:bodyPr>
          <a:lstStyle/>
          <a:p>
            <a:pPr marL="0" indent="0">
              <a:buNone/>
            </a:pPr>
            <a:r>
              <a:rPr lang="en-US" dirty="0"/>
              <a:t>“</a:t>
            </a:r>
            <a:r>
              <a:rPr lang="en-US" sz="3200" dirty="0"/>
              <a:t>Over the past three years, Apple has reported paying very low tax rates on its profits outside the US – not much more than previously. But this remains significantly lower than all the major markets where its phones, iPads and desktop computers are sold – and less than half the rate in Ireland, where the company has many of its subsidiaries</a:t>
            </a:r>
            <a:r>
              <a:rPr lang="en-US" dirty="0"/>
              <a:t>” (Guardian, Nov 6, 2017</a:t>
            </a:r>
            <a:r>
              <a:rPr lang="en-US" dirty="0" smtClean="0"/>
              <a:t>).</a:t>
            </a:r>
            <a:endParaRPr lang="en-US" dirty="0"/>
          </a:p>
        </p:txBody>
      </p:sp>
    </p:spTree>
    <p:extLst>
      <p:ext uri="{BB962C8B-B14F-4D97-AF65-F5344CB8AC3E}">
        <p14:creationId xmlns:p14="http://schemas.microsoft.com/office/powerpoint/2010/main" val="183555056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370276" cy="1337750"/>
          </a:xfrm>
        </p:spPr>
        <p:txBody>
          <a:bodyPr>
            <a:normAutofit fontScale="90000"/>
          </a:bodyPr>
          <a:lstStyle/>
          <a:p>
            <a:r>
              <a:rPr lang="en-US" dirty="0"/>
              <a:t>Apple’s </a:t>
            </a:r>
            <a:r>
              <a:rPr lang="en-US" dirty="0" smtClean="0"/>
              <a:t>50 Corporate Social Responsibility Audits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China Labor Watch (Jan 16, 2018)</a:t>
            </a:r>
            <a:r>
              <a:rPr lang="en-US" dirty="0" smtClean="0"/>
              <a:t>. Reported Apple’s Catcher </a:t>
            </a:r>
            <a:r>
              <a:rPr lang="en-US" dirty="0"/>
              <a:t>Technology Polluting the Environment and Harming the Health of Workers</a:t>
            </a:r>
            <a:r>
              <a:rPr lang="en-US" dirty="0" smtClean="0"/>
              <a:t>.</a:t>
            </a:r>
          </a:p>
          <a:p>
            <a:pPr marL="0" indent="0">
              <a:buNone/>
            </a:pPr>
            <a:r>
              <a:rPr lang="en-US" dirty="0" smtClean="0"/>
              <a:t>May </a:t>
            </a:r>
            <a:r>
              <a:rPr lang="en-US" dirty="0"/>
              <a:t>25 </a:t>
            </a:r>
            <a:r>
              <a:rPr lang="en-US" dirty="0" smtClean="0"/>
              <a:t>2017 </a:t>
            </a:r>
            <a:r>
              <a:rPr lang="en-US" dirty="0"/>
              <a:t>an incident of toxic gas poisoning at Catcher’s A6 </a:t>
            </a:r>
            <a:r>
              <a:rPr lang="en-US" dirty="0" smtClean="0"/>
              <a:t>workshop </a:t>
            </a:r>
            <a:r>
              <a:rPr lang="en-US" dirty="0"/>
              <a:t>resulted in the hospitalization of 90 </a:t>
            </a:r>
            <a:r>
              <a:rPr lang="en-US" dirty="0" smtClean="0"/>
              <a:t>workers. (</a:t>
            </a:r>
            <a:r>
              <a:rPr lang="en-US" dirty="0"/>
              <a:t>China Labor Watch, Jan 16 2018)</a:t>
            </a:r>
            <a:r>
              <a:rPr lang="en-US" dirty="0" smtClean="0"/>
              <a:t>.</a:t>
            </a:r>
          </a:p>
          <a:p>
            <a:pPr marL="0" indent="0">
              <a:buNone/>
            </a:pPr>
            <a:r>
              <a:rPr lang="en-US" dirty="0" smtClean="0"/>
              <a:t>China </a:t>
            </a:r>
            <a:r>
              <a:rPr lang="en-US" dirty="0"/>
              <a:t>Labor Watch (CLW)”brought up a number of issues regarding Catcher with </a:t>
            </a:r>
            <a:r>
              <a:rPr lang="en-US" dirty="0" smtClean="0"/>
              <a:t>Apple</a:t>
            </a:r>
            <a:endParaRPr lang="en-US" dirty="0"/>
          </a:p>
          <a:p>
            <a:pPr marL="0" indent="0">
              <a:buNone/>
            </a:pPr>
            <a:r>
              <a:rPr lang="en-US" dirty="0" smtClean="0"/>
              <a:t>Apple </a:t>
            </a:r>
            <a:r>
              <a:rPr lang="en-US" dirty="0"/>
              <a:t>claimed that the factory had undertaken and passed over 50 </a:t>
            </a:r>
            <a:r>
              <a:rPr lang="en-US" dirty="0" smtClean="0"/>
              <a:t>CSR audits</a:t>
            </a:r>
            <a:endParaRPr lang="en-US" dirty="0"/>
          </a:p>
        </p:txBody>
      </p:sp>
    </p:spTree>
    <p:extLst>
      <p:ext uri="{BB962C8B-B14F-4D97-AF65-F5344CB8AC3E}">
        <p14:creationId xmlns:p14="http://schemas.microsoft.com/office/powerpoint/2010/main" val="73140707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Apple’s 50 Corporate Social Responsibility </a:t>
            </a:r>
            <a:r>
              <a:rPr lang="en-US" sz="3600" dirty="0" smtClean="0"/>
              <a:t>Audits Failed to catch</a:t>
            </a:r>
            <a:endParaRPr lang="en-US" sz="3600" dirty="0"/>
          </a:p>
        </p:txBody>
      </p:sp>
      <p:sp>
        <p:nvSpPr>
          <p:cNvPr id="3" name="Content Placeholder 2"/>
          <p:cNvSpPr>
            <a:spLocks noGrp="1"/>
          </p:cNvSpPr>
          <p:nvPr>
            <p:ph idx="1"/>
          </p:nvPr>
        </p:nvSpPr>
        <p:spPr>
          <a:xfrm>
            <a:off x="131384" y="1600201"/>
            <a:ext cx="9012615" cy="4954864"/>
          </a:xfrm>
        </p:spPr>
        <p:txBody>
          <a:bodyPr>
            <a:normAutofit fontScale="92500" lnSpcReduction="20000"/>
          </a:bodyPr>
          <a:lstStyle/>
          <a:p>
            <a:pPr marL="457200" lvl="0" indent="-457200">
              <a:buFont typeface="+mj-lt"/>
              <a:buAutoNum type="arabicPeriod"/>
            </a:pPr>
            <a:r>
              <a:rPr lang="en-US" dirty="0" smtClean="0"/>
              <a:t>Machine </a:t>
            </a:r>
            <a:r>
              <a:rPr lang="en-US" dirty="0"/>
              <a:t>operators </a:t>
            </a:r>
            <a:r>
              <a:rPr lang="en-US" dirty="0" smtClean="0"/>
              <a:t>coming </a:t>
            </a:r>
            <a:r>
              <a:rPr lang="en-US" dirty="0"/>
              <a:t>in contact with cutting fluid</a:t>
            </a:r>
            <a:r>
              <a:rPr lang="en-US" dirty="0" smtClean="0"/>
              <a:t>. Provided plastic gloves </a:t>
            </a:r>
            <a:r>
              <a:rPr lang="en-US" dirty="0"/>
              <a:t>absorb a lot of chemical oil and </a:t>
            </a:r>
            <a:r>
              <a:rPr lang="en-US" dirty="0" smtClean="0"/>
              <a:t>fluids, and erode </a:t>
            </a:r>
            <a:r>
              <a:rPr lang="en-US" dirty="0"/>
              <a:t>the </a:t>
            </a:r>
            <a:r>
              <a:rPr lang="en-US" dirty="0" smtClean="0"/>
              <a:t>plastic off the gloves. Workers</a:t>
            </a:r>
            <a:r>
              <a:rPr lang="en-US" dirty="0"/>
              <a:t>’ bare </a:t>
            </a:r>
            <a:r>
              <a:rPr lang="en-US" dirty="0" smtClean="0"/>
              <a:t>hands </a:t>
            </a:r>
            <a:r>
              <a:rPr lang="en-US" dirty="0"/>
              <a:t>make direct contact with </a:t>
            </a:r>
            <a:r>
              <a:rPr lang="en-US" dirty="0" smtClean="0"/>
              <a:t>remains of </a:t>
            </a:r>
            <a:r>
              <a:rPr lang="en-US" dirty="0"/>
              <a:t>cotton </a:t>
            </a:r>
            <a:r>
              <a:rPr lang="en-US" dirty="0" smtClean="0"/>
              <a:t>glove, now soaked </a:t>
            </a:r>
            <a:r>
              <a:rPr lang="en-US" dirty="0"/>
              <a:t>with cutting fluid, resulting in the skin around the hand becoming irritated and peeling </a:t>
            </a:r>
            <a:r>
              <a:rPr lang="en-US" dirty="0" smtClean="0"/>
              <a:t>off.</a:t>
            </a:r>
          </a:p>
          <a:p>
            <a:pPr marL="457200" lvl="0" indent="-457200">
              <a:buFont typeface="+mj-lt"/>
              <a:buAutoNum type="arabicPeriod"/>
            </a:pPr>
            <a:r>
              <a:rPr lang="en-US" dirty="0" smtClean="0"/>
              <a:t>Excessive </a:t>
            </a:r>
            <a:r>
              <a:rPr lang="en-US" dirty="0"/>
              <a:t>loud noise at the workshops of the CNC department, which can cause irreversible damage to workers’ </a:t>
            </a:r>
            <a:r>
              <a:rPr lang="en-US" dirty="0" smtClean="0"/>
              <a:t>hearing.</a:t>
            </a:r>
          </a:p>
          <a:p>
            <a:pPr marL="457200" lvl="0" indent="-457200">
              <a:buFont typeface="+mj-lt"/>
              <a:buAutoNum type="arabicPeriod"/>
            </a:pPr>
            <a:r>
              <a:rPr lang="en-US" dirty="0" smtClean="0"/>
              <a:t>Ground’s surface </a:t>
            </a:r>
            <a:r>
              <a:rPr lang="en-US" dirty="0"/>
              <a:t>covered in oil, resulting in workers slipping and falling</a:t>
            </a:r>
            <a:r>
              <a:rPr lang="en-US" dirty="0" smtClean="0"/>
              <a:t>.</a:t>
            </a:r>
          </a:p>
          <a:p>
            <a:pPr marL="457200" indent="-457200">
              <a:buFont typeface="+mj-lt"/>
              <a:buAutoNum type="arabicPeriod"/>
            </a:pPr>
            <a:r>
              <a:rPr lang="en-US" dirty="0" smtClean="0"/>
              <a:t>Workers </a:t>
            </a:r>
            <a:r>
              <a:rPr lang="en-US" dirty="0"/>
              <a:t>contact with toxic </a:t>
            </a:r>
            <a:r>
              <a:rPr lang="en-US" dirty="0" smtClean="0"/>
              <a:t>substances</a:t>
            </a:r>
            <a:r>
              <a:rPr lang="en-US" dirty="0"/>
              <a:t> </a:t>
            </a:r>
            <a:r>
              <a:rPr lang="en-US" dirty="0" smtClean="0"/>
              <a:t>that </a:t>
            </a:r>
            <a:r>
              <a:rPr lang="en-US" dirty="0"/>
              <a:t>factory does not specify what the chemicals are and the potential </a:t>
            </a:r>
            <a:r>
              <a:rPr lang="en-US" dirty="0" smtClean="0"/>
              <a:t>hazards</a:t>
            </a:r>
          </a:p>
          <a:p>
            <a:pPr marL="457200" indent="-457200">
              <a:buFont typeface="+mj-lt"/>
              <a:buAutoNum type="arabicPeriod"/>
            </a:pPr>
            <a:r>
              <a:rPr lang="en-US" dirty="0" smtClean="0"/>
              <a:t>Many workers ill eating cafeteria food (hair in food).</a:t>
            </a:r>
            <a:endParaRPr lang="en-US" dirty="0"/>
          </a:p>
          <a:p>
            <a:pPr marL="457200" lvl="0" indent="-457200">
              <a:buFont typeface="+mj-lt"/>
              <a:buAutoNum type="arabicPeriod"/>
            </a:pPr>
            <a:endParaRPr lang="en-US" dirty="0"/>
          </a:p>
          <a:p>
            <a:pPr marL="0" lvl="0" indent="0">
              <a:buNone/>
            </a:pPr>
            <a:endParaRPr lang="en-US" dirty="0"/>
          </a:p>
          <a:p>
            <a:pPr marL="0" indent="0">
              <a:buNone/>
            </a:pPr>
            <a:endParaRPr lang="en-US" dirty="0"/>
          </a:p>
        </p:txBody>
      </p:sp>
    </p:spTree>
    <p:extLst>
      <p:ext uri="{BB962C8B-B14F-4D97-AF65-F5344CB8AC3E}">
        <p14:creationId xmlns:p14="http://schemas.microsoft.com/office/powerpoint/2010/main" val="244857874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Apple’s Sustainability Standards are a problem</a:t>
            </a:r>
            <a:endParaRPr lang="en-US" dirty="0"/>
          </a:p>
        </p:txBody>
      </p:sp>
      <p:sp>
        <p:nvSpPr>
          <p:cNvPr id="3" name="Content Placeholder 2"/>
          <p:cNvSpPr>
            <a:spLocks noGrp="1"/>
          </p:cNvSpPr>
          <p:nvPr>
            <p:ph idx="1"/>
          </p:nvPr>
        </p:nvSpPr>
        <p:spPr>
          <a:xfrm>
            <a:off x="0" y="1444532"/>
            <a:ext cx="8831961" cy="4748851"/>
          </a:xfrm>
        </p:spPr>
        <p:txBody>
          <a:bodyPr>
            <a:normAutofit/>
          </a:bodyPr>
          <a:lstStyle/>
          <a:p>
            <a:pPr marL="0" indent="0">
              <a:buNone/>
            </a:pPr>
            <a:r>
              <a:rPr lang="en-US" dirty="0" smtClean="0"/>
              <a:t>China Labor Watch (CLW) seriously </a:t>
            </a:r>
            <a:r>
              <a:rPr lang="en-US" dirty="0"/>
              <a:t>questions Apple's sustainability reporting. </a:t>
            </a:r>
            <a:r>
              <a:rPr lang="en-US" dirty="0" smtClean="0"/>
              <a:t>CLW finds “severe </a:t>
            </a:r>
            <a:r>
              <a:rPr lang="en-US" dirty="0"/>
              <a:t>discrepancies between what Apple tells the public and its investors about the working hours of workers making its products and the reality on the production </a:t>
            </a:r>
            <a:r>
              <a:rPr lang="en-US" dirty="0" smtClean="0"/>
              <a:t>line” </a:t>
            </a:r>
          </a:p>
          <a:p>
            <a:pPr marL="0" indent="0">
              <a:buNone/>
            </a:pPr>
            <a:r>
              <a:rPr lang="en-US" dirty="0" smtClean="0"/>
              <a:t>Problems: Apple's monitoring and wages unsustainable.</a:t>
            </a:r>
          </a:p>
          <a:p>
            <a:pPr marL="0" indent="0">
              <a:buNone/>
            </a:pPr>
            <a:r>
              <a:rPr lang="en-US" dirty="0" smtClean="0"/>
              <a:t> “</a:t>
            </a:r>
            <a:r>
              <a:rPr lang="mr-IN" dirty="0" smtClean="0"/>
              <a:t>…</a:t>
            </a:r>
            <a:r>
              <a:rPr lang="en-US" dirty="0" smtClean="0"/>
              <a:t> despite </a:t>
            </a:r>
            <a:r>
              <a:rPr lang="en-US" dirty="0"/>
              <a:t>being the most profitable company in history, Apple does not raise the bar to a commensurate level for workers making its products. They still earn minimum wage. They still depend on tremendous overtime to make ends meet.</a:t>
            </a:r>
            <a:r>
              <a:rPr lang="en-US" dirty="0" smtClean="0"/>
              <a:t>”</a:t>
            </a:r>
            <a:endParaRPr lang="en-US" dirty="0"/>
          </a:p>
        </p:txBody>
      </p:sp>
      <p:sp>
        <p:nvSpPr>
          <p:cNvPr id="4" name="Rectangle 3"/>
          <p:cNvSpPr/>
          <p:nvPr/>
        </p:nvSpPr>
        <p:spPr>
          <a:xfrm>
            <a:off x="2634078" y="6193383"/>
            <a:ext cx="3875843" cy="369332"/>
          </a:xfrm>
          <a:prstGeom prst="rect">
            <a:avLst/>
          </a:prstGeom>
        </p:spPr>
        <p:txBody>
          <a:bodyPr wrap="none">
            <a:spAutoFit/>
          </a:bodyPr>
          <a:lstStyle/>
          <a:p>
            <a:r>
              <a:rPr lang="en-US" dirty="0"/>
              <a:t>China Labor Watch (Feb 24 2016) </a:t>
            </a:r>
          </a:p>
        </p:txBody>
      </p:sp>
    </p:spTree>
    <p:extLst>
      <p:ext uri="{BB962C8B-B14F-4D97-AF65-F5344CB8AC3E}">
        <p14:creationId xmlns:p14="http://schemas.microsoft.com/office/powerpoint/2010/main" val="198791771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5"/>
            <a:ext cx="8042276" cy="911397"/>
          </a:xfrm>
        </p:spPr>
        <p:txBody>
          <a:bodyPr/>
          <a:lstStyle/>
          <a:p>
            <a:pPr>
              <a:lnSpc>
                <a:spcPct val="80000"/>
              </a:lnSpc>
            </a:pPr>
            <a:r>
              <a:rPr lang="en-US" sz="4000" dirty="0" smtClean="0"/>
              <a:t>INTERACTIVE QUESTION:</a:t>
            </a:r>
            <a:br>
              <a:rPr lang="en-US" sz="4000" dirty="0" smtClean="0"/>
            </a:br>
            <a:r>
              <a:rPr lang="en-US" sz="4000" dirty="0" smtClean="0"/>
              <a:t>Is CSR a PR GAME?</a:t>
            </a:r>
            <a:endParaRPr lang="en-US" sz="4000" dirty="0"/>
          </a:p>
        </p:txBody>
      </p:sp>
      <p:pic>
        <p:nvPicPr>
          <p:cNvPr id="4" name="Picture 3"/>
          <p:cNvPicPr>
            <a:picLocks noChangeAspect="1"/>
          </p:cNvPicPr>
          <p:nvPr/>
        </p:nvPicPr>
        <p:blipFill>
          <a:blip r:embed="rId3"/>
          <a:stretch>
            <a:fillRect/>
          </a:stretch>
        </p:blipFill>
        <p:spPr>
          <a:xfrm>
            <a:off x="0" y="1018973"/>
            <a:ext cx="9144000" cy="5839027"/>
          </a:xfrm>
          <a:prstGeom prst="rect">
            <a:avLst/>
          </a:prstGeom>
        </p:spPr>
      </p:pic>
    </p:spTree>
    <p:extLst>
      <p:ext uri="{BB962C8B-B14F-4D97-AF65-F5344CB8AC3E}">
        <p14:creationId xmlns:p14="http://schemas.microsoft.com/office/powerpoint/2010/main" val="23145411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081" y="282767"/>
            <a:ext cx="3815612" cy="447196"/>
          </a:xfrm>
        </p:spPr>
        <p:txBody>
          <a:bodyPr/>
          <a:lstStyle/>
          <a:p>
            <a:r>
              <a:rPr lang="en-US" dirty="0" smtClean="0"/>
              <a:t>Conclusion</a:t>
            </a:r>
            <a:endParaRPr lang="en-US" dirty="0"/>
          </a:p>
        </p:txBody>
      </p:sp>
      <p:sp>
        <p:nvSpPr>
          <p:cNvPr id="3" name="Content Placeholder 2"/>
          <p:cNvSpPr>
            <a:spLocks noGrp="1"/>
          </p:cNvSpPr>
          <p:nvPr>
            <p:ph idx="1"/>
          </p:nvPr>
        </p:nvSpPr>
        <p:spPr>
          <a:xfrm>
            <a:off x="233573" y="4452772"/>
            <a:ext cx="8591551" cy="963551"/>
          </a:xfrm>
        </p:spPr>
        <p:txBody>
          <a:bodyPr>
            <a:normAutofit fontScale="47500" lnSpcReduction="20000"/>
          </a:bodyPr>
          <a:lstStyle/>
          <a:p>
            <a:pPr marL="0" indent="0">
              <a:buNone/>
            </a:pPr>
            <a:r>
              <a:rPr lang="en-US" sz="4400" dirty="0"/>
              <a:t>“The combined base wages of 1.6 million workers on Apple’s supply chain only accounts for 2.6% of Apple annual revenues</a:t>
            </a:r>
            <a:r>
              <a:rPr lang="en-US" sz="4400" dirty="0" smtClean="0"/>
              <a:t>” $215.6 billion. </a:t>
            </a:r>
            <a:endParaRPr lang="en-US" sz="4400" dirty="0"/>
          </a:p>
        </p:txBody>
      </p:sp>
      <p:sp>
        <p:nvSpPr>
          <p:cNvPr id="4" name="Rectangle 3"/>
          <p:cNvSpPr/>
          <p:nvPr/>
        </p:nvSpPr>
        <p:spPr>
          <a:xfrm>
            <a:off x="934290" y="5380672"/>
            <a:ext cx="6989385" cy="923330"/>
          </a:xfrm>
          <a:prstGeom prst="rect">
            <a:avLst/>
          </a:prstGeom>
        </p:spPr>
        <p:txBody>
          <a:bodyPr wrap="square">
            <a:spAutoFit/>
          </a:bodyPr>
          <a:lstStyle/>
          <a:p>
            <a:r>
              <a:rPr lang="en-US" dirty="0"/>
              <a:t>China Labor Watch (Feb 24, 2016). Study Casts Doubts on Apple’s Ethical Standards. Accessed Feb 6 2018 at http://</a:t>
            </a:r>
            <a:r>
              <a:rPr lang="en-US" dirty="0" err="1"/>
              <a:t>www.chinalaborwatch.org</a:t>
            </a:r>
            <a:r>
              <a:rPr lang="en-US" dirty="0"/>
              <a:t>/report/113</a:t>
            </a:r>
          </a:p>
        </p:txBody>
      </p:sp>
      <p:pic>
        <p:nvPicPr>
          <p:cNvPr id="5" name="Picture 4"/>
          <p:cNvPicPr>
            <a:picLocks noChangeAspect="1"/>
          </p:cNvPicPr>
          <p:nvPr/>
        </p:nvPicPr>
        <p:blipFill>
          <a:blip r:embed="rId2"/>
          <a:stretch>
            <a:fillRect/>
          </a:stretch>
        </p:blipFill>
        <p:spPr>
          <a:xfrm>
            <a:off x="131385" y="992749"/>
            <a:ext cx="8833414" cy="3460023"/>
          </a:xfrm>
          <a:prstGeom prst="rect">
            <a:avLst/>
          </a:prstGeom>
        </p:spPr>
      </p:pic>
    </p:spTree>
    <p:extLst>
      <p:ext uri="{BB962C8B-B14F-4D97-AF65-F5344CB8AC3E}">
        <p14:creationId xmlns:p14="http://schemas.microsoft.com/office/powerpoint/2010/main" val="80414964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3236</TotalTime>
  <Words>5491</Words>
  <Application>Microsoft Macintosh PowerPoint</Application>
  <PresentationFormat>On-screen Show (4:3)</PresentationFormat>
  <Paragraphs>426</Paragraphs>
  <Slides>95</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97" baseType="lpstr">
      <vt:lpstr>Travelogue</vt:lpstr>
      <vt:lpstr>Document</vt:lpstr>
      <vt:lpstr>Globalization and the End of the World</vt:lpstr>
      <vt:lpstr>Opener: Threats to Existence of Humanity</vt:lpstr>
      <vt:lpstr>PowerPoint Presentation</vt:lpstr>
      <vt:lpstr>PowerPoint Presentation</vt:lpstr>
      <vt:lpstr>What is 6th Extinction</vt:lpstr>
      <vt:lpstr>6th Extinction</vt:lpstr>
      <vt:lpstr>Anthropogenic (Human Impact on Environment)</vt:lpstr>
      <vt:lpstr>OMNICIDE = human extinction by human action</vt:lpstr>
      <vt:lpstr>Globalization</vt:lpstr>
      <vt:lpstr>What is Globalization doing to End the World in your children’s children’s lifetime?</vt:lpstr>
      <vt:lpstr>PowerPoint Presentation</vt:lpstr>
      <vt:lpstr>PowerPoint Presentation</vt:lpstr>
      <vt:lpstr>Western Narrative and Counternarrative is DIALECTIC</vt:lpstr>
      <vt:lpstr>How do we reduce the risk of Human Extinction?</vt:lpstr>
      <vt:lpstr>Deconstructing Myths Preventing New form of Globalization</vt:lpstr>
      <vt:lpstr>What is a hidden cost? What to do about it? </vt:lpstr>
      <vt:lpstr>How would you prevent or manage hidden costs of Globalization?</vt:lpstr>
      <vt:lpstr>Pause for Q&amp;A</vt:lpstr>
      <vt:lpstr>PowerPoint Presentation</vt:lpstr>
      <vt:lpstr>Hidden Costs of Globalization </vt:lpstr>
      <vt:lpstr>PowerPoint Presentation</vt:lpstr>
      <vt:lpstr>PowerPoint Presentation</vt:lpstr>
      <vt:lpstr>How is Globalization Affecting Italy’s Youth?</vt:lpstr>
      <vt:lpstr>Notice Italy’s Youth Unemployment</vt:lpstr>
      <vt:lpstr>PowerPoint Presentation</vt:lpstr>
      <vt:lpstr>Worker-Driven “Corporate Social Responsibility’ ETHICS Example</vt:lpstr>
      <vt:lpstr>Sociomateriality of Modern-Day Slavery In USA</vt:lpstr>
      <vt:lpstr>What are the Chemical Working Conditions”</vt:lpstr>
      <vt:lpstr>PowerPoint Presentation</vt:lpstr>
      <vt:lpstr>How can you help end global slavery supply chain?</vt:lpstr>
      <vt:lpstr>Pause for Q&amp;A</vt:lpstr>
      <vt:lpstr>Why is Youth Unemployment high in Italy?</vt:lpstr>
      <vt:lpstr>GDP is not measure of anything relevant to ecology</vt:lpstr>
      <vt:lpstr>Various Globalization Indices on  Boje’s Sabbatical</vt:lpstr>
      <vt:lpstr>PowerPoint Presentation</vt:lpstr>
      <vt:lpstr>Why do People live so long in Italy, &amp; why is corrouption so high?</vt:lpstr>
      <vt:lpstr>Mani pulite ‘Clean Hands’</vt:lpstr>
      <vt:lpstr>PowerPoint Presentation</vt:lpstr>
      <vt:lpstr>What is Globalization?</vt:lpstr>
      <vt:lpstr>Purchasing Price Parity  POVERTY LINE GLOBALLY</vt:lpstr>
      <vt:lpstr>Criticisms of Poverty Purchasing Price Parity (P4)</vt:lpstr>
      <vt:lpstr>YouTube on Triple Bottom Line</vt:lpstr>
      <vt:lpstr>Critique of Triple Bottom Line</vt:lpstr>
      <vt:lpstr>What is Globalization in Reality?</vt:lpstr>
      <vt:lpstr>Apple Example</vt:lpstr>
      <vt:lpstr>Apple &amp; Democratic Republic on of Congo (DRC)</vt:lpstr>
      <vt:lpstr>Cell-phone’s 3T’s + Gold</vt:lpstr>
      <vt:lpstr>Untold story of 3T’s in Cars</vt:lpstr>
      <vt:lpstr>McDonald’s Sustainability Report is McFantasy</vt:lpstr>
      <vt:lpstr>Pause for Q&amp;A</vt:lpstr>
      <vt:lpstr>From Milne, 2013</vt:lpstr>
      <vt:lpstr>Espoused TRIPLE BOTTOM LINE and ‘Actual’ Ethics Behavior</vt:lpstr>
      <vt:lpstr>Core Drivers and Manifestations of Triple Bottom Line</vt:lpstr>
      <vt:lpstr>PowerPoint Presentation</vt:lpstr>
      <vt:lpstr>Bottom Line Extinction</vt:lpstr>
      <vt:lpstr>What about Less Developed Nations LDV’s</vt:lpstr>
      <vt:lpstr>Hidden Cost of Globalization</vt:lpstr>
      <vt:lpstr>How Indigenous Celtic helps tame Globalization</vt:lpstr>
      <vt:lpstr>My Ancestral Living Story</vt:lpstr>
      <vt:lpstr>Boje’s Deeper Indigenous Roots</vt:lpstr>
      <vt:lpstr>Dad’s side</vt:lpstr>
      <vt:lpstr>Short Answers</vt:lpstr>
      <vt:lpstr>Questions</vt:lpstr>
      <vt:lpstr>If Globalization is Unsustainable Climate Change, then what is Scotland doing?</vt:lpstr>
      <vt:lpstr>STOP HERE</vt:lpstr>
      <vt:lpstr>Corporate Social Responsibility (CSR) is just PR Narrative</vt:lpstr>
      <vt:lpstr>What is a hidden cost? What to do about it? </vt:lpstr>
      <vt:lpstr>ETHICS of INEQUALITY </vt:lpstr>
      <vt:lpstr>PowerPoint Presentation</vt:lpstr>
      <vt:lpstr>Below the Happy Planet Index-Iceberg</vt:lpstr>
      <vt:lpstr>Bangladesh</vt:lpstr>
      <vt:lpstr>Living story of Central African Republic </vt:lpstr>
      <vt:lpstr>PowerPoint Presentation</vt:lpstr>
      <vt:lpstr>PowerPoint Presentation</vt:lpstr>
      <vt:lpstr>Globalization  Sweatshops of Haiti</vt:lpstr>
      <vt:lpstr>How to turn it around with worker-driven Corporate Social Responsbility</vt:lpstr>
      <vt:lpstr>Are US Corporations Ethical?</vt:lpstr>
      <vt:lpstr>US example</vt:lpstr>
      <vt:lpstr>Worker-Driven “Corporate Social Responsibility’ ETHICS Example</vt:lpstr>
      <vt:lpstr>PowerPoint Presentation</vt:lpstr>
      <vt:lpstr>How can you help end global slavery supply chain?</vt:lpstr>
      <vt:lpstr>PowerPoint Presentation</vt:lpstr>
      <vt:lpstr>Sociomateriality of Modern-Day Slavery In USA</vt:lpstr>
      <vt:lpstr>What are the Chemical Working Conditions”</vt:lpstr>
      <vt:lpstr>Naïve ‘Grand’ Narratives of Corporate Social Responsibility</vt:lpstr>
      <vt:lpstr>China Labor Watch report</vt:lpstr>
      <vt:lpstr>Nike and Social Responsibility</vt:lpstr>
      <vt:lpstr>Wal-Mart and Home-Depot</vt:lpstr>
      <vt:lpstr>Nike pays less taxes by charging themselves for intellectual property</vt:lpstr>
      <vt:lpstr>Apple Computer Socially Responsible US Corporation</vt:lpstr>
      <vt:lpstr>Apple’s 50 Corporate Social Responsibility Audits</vt:lpstr>
      <vt:lpstr>Apple’s 50 Corporate Social Responsibility Audits Failed to catch</vt:lpstr>
      <vt:lpstr>Apple’s Sustainability Standards are a problem</vt:lpstr>
      <vt:lpstr>INTERACTIVE QUESTION: Is CSR a PR GAME?</vt:lpstr>
      <vt:lpstr>Conclusion</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Social Responsibility and Ethics of US Corporations?</dc:title>
  <dc:creator>David Boje</dc:creator>
  <cp:lastModifiedBy>David Boje</cp:lastModifiedBy>
  <cp:revision>111</cp:revision>
  <dcterms:created xsi:type="dcterms:W3CDTF">2018-02-06T13:13:06Z</dcterms:created>
  <dcterms:modified xsi:type="dcterms:W3CDTF">2018-05-01T08:30:29Z</dcterms:modified>
</cp:coreProperties>
</file>